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comment1.xml" ContentType="application/vnd.openxmlformats-officedocument.presentationml.comments+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42"/>
  </p:notesMasterIdLst>
  <p:sldIdLst>
    <p:sldId id="418" r:id="rId2"/>
    <p:sldId id="389" r:id="rId3"/>
    <p:sldId id="390" r:id="rId4"/>
    <p:sldId id="391" r:id="rId5"/>
    <p:sldId id="392" r:id="rId6"/>
    <p:sldId id="393" r:id="rId7"/>
    <p:sldId id="394" r:id="rId8"/>
    <p:sldId id="395" r:id="rId9"/>
    <p:sldId id="396" r:id="rId10"/>
    <p:sldId id="397" r:id="rId11"/>
    <p:sldId id="398" r:id="rId12"/>
    <p:sldId id="399" r:id="rId13"/>
    <p:sldId id="400" r:id="rId14"/>
    <p:sldId id="401" r:id="rId15"/>
    <p:sldId id="402" r:id="rId16"/>
    <p:sldId id="403" r:id="rId17"/>
    <p:sldId id="404" r:id="rId18"/>
    <p:sldId id="411" r:id="rId19"/>
    <p:sldId id="412" r:id="rId20"/>
    <p:sldId id="413" r:id="rId21"/>
    <p:sldId id="414" r:id="rId22"/>
    <p:sldId id="405" r:id="rId23"/>
    <p:sldId id="406" r:id="rId24"/>
    <p:sldId id="421" r:id="rId25"/>
    <p:sldId id="422" r:id="rId26"/>
    <p:sldId id="423" r:id="rId27"/>
    <p:sldId id="424" r:id="rId28"/>
    <p:sldId id="425" r:id="rId29"/>
    <p:sldId id="426" r:id="rId30"/>
    <p:sldId id="428" r:id="rId31"/>
    <p:sldId id="427" r:id="rId32"/>
    <p:sldId id="429" r:id="rId33"/>
    <p:sldId id="430" r:id="rId34"/>
    <p:sldId id="431" r:id="rId35"/>
    <p:sldId id="432" r:id="rId36"/>
    <p:sldId id="434" r:id="rId37"/>
    <p:sldId id="433" r:id="rId38"/>
    <p:sldId id="435" r:id="rId39"/>
    <p:sldId id="415" r:id="rId40"/>
    <p:sldId id="350"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unny Shi" initials="SS" lastIdx="1" clrIdx="0">
    <p:extLst>
      <p:ext uri="{19B8F6BF-5375-455C-9EA6-DF929625EA0E}">
        <p15:presenceInfo xmlns:p15="http://schemas.microsoft.com/office/powerpoint/2012/main" userId="S::sunny.shi@senecacollege.ca::ed01a669-bd5a-4b70-9fbb-148002a4914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2766" autoAdjust="0"/>
    <p:restoredTop sz="50000" autoAdjust="0"/>
  </p:normalViewPr>
  <p:slideViewPr>
    <p:cSldViewPr>
      <p:cViewPr varScale="1">
        <p:scale>
          <a:sx n="114" d="100"/>
          <a:sy n="114" d="100"/>
        </p:scale>
        <p:origin x="1536" y="168"/>
      </p:cViewPr>
      <p:guideLst>
        <p:guide orient="horz" pos="2160"/>
        <p:guide pos="2880"/>
      </p:guideLst>
    </p:cSldViewPr>
  </p:slideViewPr>
  <p:outlineViewPr>
    <p:cViewPr>
      <p:scale>
        <a:sx n="33" d="100"/>
        <a:sy n="33" d="100"/>
      </p:scale>
      <p:origin x="42" y="792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2-10T21:36:32.426" idx="1">
    <p:pos x="10" y="10"/>
    <p:text/>
    <p:extLst>
      <p:ext uri="{C676402C-5697-4E1C-873F-D02D1690AC5C}">
        <p15:threadingInfo xmlns:p15="http://schemas.microsoft.com/office/powerpoint/2012/main" timeZoneBias="300"/>
      </p:ext>
    </p:extLst>
  </p:cm>
</p:cmLst>
</file>

<file path=ppt/media/image1.jpeg>
</file>

<file path=ppt/media/image10.jpeg>
</file>

<file path=ppt/media/image11.jpeg>
</file>

<file path=ppt/media/image12.gif>
</file>

<file path=ppt/media/image13.gif>
</file>

<file path=ppt/media/image14.gif>
</file>

<file path=ppt/media/image15.gif>
</file>

<file path=ppt/media/image16.gif>
</file>

<file path=ppt/media/image17.gif>
</file>

<file path=ppt/media/image18.gif>
</file>

<file path=ppt/media/image19.gif>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AF78797-15EC-4D2D-BD2F-959A5A89F837}" type="datetimeFigureOut">
              <a:rPr lang="en-US" smtClean="0"/>
              <a:t>2/10/20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986893A-904F-4CE0-B8C6-10F4E3751236}" type="slidenum">
              <a:rPr lang="en-US" smtClean="0"/>
              <a:t>‹#›</a:t>
            </a:fld>
            <a:endParaRPr lang="en-US"/>
          </a:p>
        </p:txBody>
      </p:sp>
    </p:spTree>
    <p:extLst>
      <p:ext uri="{BB962C8B-B14F-4D97-AF65-F5344CB8AC3E}">
        <p14:creationId xmlns:p14="http://schemas.microsoft.com/office/powerpoint/2010/main" val="511467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sz="1800" dirty="0"/>
          </a:p>
        </p:txBody>
      </p:sp>
      <p:sp>
        <p:nvSpPr>
          <p:cNvPr id="4" name="Slide Number Placeholder 3"/>
          <p:cNvSpPr>
            <a:spLocks noGrp="1"/>
          </p:cNvSpPr>
          <p:nvPr>
            <p:ph type="sldNum" sz="quarter" idx="10"/>
          </p:nvPr>
        </p:nvSpPr>
        <p:spPr/>
        <p:txBody>
          <a:bodyPr/>
          <a:lstStyle/>
          <a:p>
            <a:fld id="{BFF023D2-88C6-40B1-A2DD-5F38C7DEB849}" type="slidenum">
              <a:rPr lang="en-CA" smtClean="0">
                <a:solidFill>
                  <a:prstClr val="black"/>
                </a:solidFill>
              </a:rPr>
              <a:pPr/>
              <a:t>1</a:t>
            </a:fld>
            <a:endParaRPr lang="en-CA">
              <a:solidFill>
                <a:prstClr val="black"/>
              </a:solidFill>
            </a:endParaRPr>
          </a:p>
        </p:txBody>
      </p:sp>
    </p:spTree>
    <p:extLst>
      <p:ext uri="{BB962C8B-B14F-4D97-AF65-F5344CB8AC3E}">
        <p14:creationId xmlns:p14="http://schemas.microsoft.com/office/powerpoint/2010/main" val="16712735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5058"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E61191AE-A1B6-43F4-A8E6-FEDF434EB52F}" type="slidenum">
              <a:rPr lang="en-GB" sz="1100">
                <a:solidFill>
                  <a:srgbClr val="000000"/>
                </a:solidFill>
                <a:latin typeface="Times New Roman" pitchFamily="-112" charset="0"/>
                <a:ea typeface="MS Gothic" pitchFamily="49" charset="-128"/>
              </a:rPr>
              <a:pPr eaLnBrk="1" hangingPunct="1"/>
              <a:t>14</a:t>
            </a:fld>
            <a:endParaRPr lang="en-GB" sz="1100">
              <a:solidFill>
                <a:srgbClr val="000000"/>
              </a:solidFill>
              <a:latin typeface="Times New Roman" pitchFamily="-112" charset="0"/>
              <a:ea typeface="MS Gothic" pitchFamily="49" charset="-128"/>
            </a:endParaRPr>
          </a:p>
        </p:txBody>
      </p:sp>
      <p:sp>
        <p:nvSpPr>
          <p:cNvPr id="45059" name="Text Box 1"/>
          <p:cNvSpPr>
            <a:spLocks noGrp="1" noRot="1" noChangeAspect="1" noChangeArrowheads="1" noTextEdit="1"/>
          </p:cNvSpPr>
          <p:nvPr>
            <p:ph type="sldImg"/>
          </p:nvPr>
        </p:nvSpPr>
        <p:spPr>
          <a:xfrm>
            <a:off x="1144588" y="684213"/>
            <a:ext cx="4570412" cy="3429000"/>
          </a:xfrm>
          <a:ln/>
        </p:spPr>
      </p:sp>
      <p:sp>
        <p:nvSpPr>
          <p:cNvPr id="45060"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6082"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518189E4-C7BB-4DFA-A03F-F966F451CA5A}" type="slidenum">
              <a:rPr lang="en-GB" sz="1100">
                <a:solidFill>
                  <a:srgbClr val="000000"/>
                </a:solidFill>
                <a:latin typeface="Times New Roman" pitchFamily="-112" charset="0"/>
                <a:ea typeface="MS Gothic" pitchFamily="49" charset="-128"/>
              </a:rPr>
              <a:pPr eaLnBrk="1" hangingPunct="1"/>
              <a:t>15</a:t>
            </a:fld>
            <a:endParaRPr lang="en-GB" sz="1100">
              <a:solidFill>
                <a:srgbClr val="000000"/>
              </a:solidFill>
              <a:latin typeface="Times New Roman" pitchFamily="-112" charset="0"/>
              <a:ea typeface="MS Gothic" pitchFamily="49" charset="-128"/>
            </a:endParaRPr>
          </a:p>
        </p:txBody>
      </p:sp>
      <p:sp>
        <p:nvSpPr>
          <p:cNvPr id="46083" name="Text Box 1"/>
          <p:cNvSpPr>
            <a:spLocks noGrp="1" noRot="1" noChangeAspect="1" noChangeArrowheads="1" noTextEdit="1"/>
          </p:cNvSpPr>
          <p:nvPr>
            <p:ph type="sldImg"/>
          </p:nvPr>
        </p:nvSpPr>
        <p:spPr>
          <a:xfrm>
            <a:off x="1178719" y="684893"/>
            <a:ext cx="4500563" cy="3429000"/>
          </a:xfrm>
          <a:ln/>
        </p:spPr>
      </p:sp>
      <p:sp>
        <p:nvSpPr>
          <p:cNvPr id="46084"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106"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4F0A9045-CC04-467F-A156-682161338FA5}" type="slidenum">
              <a:rPr lang="en-GB" sz="1100">
                <a:solidFill>
                  <a:srgbClr val="000000"/>
                </a:solidFill>
                <a:latin typeface="Times New Roman" pitchFamily="-112" charset="0"/>
                <a:ea typeface="MS Gothic" pitchFamily="49" charset="-128"/>
              </a:rPr>
              <a:pPr eaLnBrk="1" hangingPunct="1"/>
              <a:t>16</a:t>
            </a:fld>
            <a:endParaRPr lang="en-GB" sz="1100">
              <a:solidFill>
                <a:srgbClr val="000000"/>
              </a:solidFill>
              <a:latin typeface="Times New Roman" pitchFamily="-112" charset="0"/>
              <a:ea typeface="MS Gothic" pitchFamily="49" charset="-128"/>
            </a:endParaRPr>
          </a:p>
        </p:txBody>
      </p:sp>
      <p:sp>
        <p:nvSpPr>
          <p:cNvPr id="47107" name="Text Box 1"/>
          <p:cNvSpPr>
            <a:spLocks noGrp="1" noRot="1" noChangeAspect="1" noChangeArrowheads="1" noTextEdit="1"/>
          </p:cNvSpPr>
          <p:nvPr>
            <p:ph type="sldImg"/>
          </p:nvPr>
        </p:nvSpPr>
        <p:spPr>
          <a:xfrm>
            <a:off x="1178719" y="684893"/>
            <a:ext cx="4500563" cy="3429000"/>
          </a:xfrm>
          <a:ln/>
        </p:spPr>
      </p:sp>
      <p:sp>
        <p:nvSpPr>
          <p:cNvPr id="47108"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8130"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7BF805E9-B493-4143-A980-BEA7488D32ED}" type="slidenum">
              <a:rPr lang="en-GB" sz="1100">
                <a:solidFill>
                  <a:srgbClr val="000000"/>
                </a:solidFill>
                <a:latin typeface="Times New Roman" pitchFamily="-112" charset="0"/>
                <a:ea typeface="MS Gothic" pitchFamily="49" charset="-128"/>
              </a:rPr>
              <a:pPr eaLnBrk="1" hangingPunct="1"/>
              <a:t>17</a:t>
            </a:fld>
            <a:endParaRPr lang="en-GB" sz="1100">
              <a:solidFill>
                <a:srgbClr val="000000"/>
              </a:solidFill>
              <a:latin typeface="Times New Roman" pitchFamily="-112" charset="0"/>
              <a:ea typeface="MS Gothic" pitchFamily="49" charset="-128"/>
            </a:endParaRPr>
          </a:p>
        </p:txBody>
      </p:sp>
      <p:sp>
        <p:nvSpPr>
          <p:cNvPr id="48131" name="Text Box 1"/>
          <p:cNvSpPr>
            <a:spLocks noGrp="1" noRot="1" noChangeAspect="1" noChangeArrowheads="1" noTextEdit="1"/>
          </p:cNvSpPr>
          <p:nvPr>
            <p:ph type="sldImg"/>
          </p:nvPr>
        </p:nvSpPr>
        <p:spPr>
          <a:xfrm>
            <a:off x="1178719" y="684893"/>
            <a:ext cx="4500563" cy="3429000"/>
          </a:xfrm>
          <a:ln/>
        </p:spPr>
      </p:sp>
      <p:sp>
        <p:nvSpPr>
          <p:cNvPr id="48132"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02"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63464A66-3EA2-4250-AA00-E4DC010C2E40}" type="slidenum">
              <a:rPr lang="en-GB" sz="1100">
                <a:solidFill>
                  <a:srgbClr val="000000"/>
                </a:solidFill>
                <a:latin typeface="Times New Roman" pitchFamily="-112" charset="0"/>
                <a:ea typeface="MS Gothic" pitchFamily="49" charset="-128"/>
              </a:rPr>
              <a:pPr eaLnBrk="1" hangingPunct="1"/>
              <a:t>18</a:t>
            </a:fld>
            <a:endParaRPr lang="en-GB" sz="1100">
              <a:solidFill>
                <a:srgbClr val="000000"/>
              </a:solidFill>
              <a:latin typeface="Times New Roman" pitchFamily="-112" charset="0"/>
              <a:ea typeface="MS Gothic" pitchFamily="49" charset="-128"/>
            </a:endParaRPr>
          </a:p>
        </p:txBody>
      </p:sp>
      <p:sp>
        <p:nvSpPr>
          <p:cNvPr id="51203" name="Text Box 1"/>
          <p:cNvSpPr>
            <a:spLocks noGrp="1" noRot="1" noChangeAspect="1" noChangeArrowheads="1" noTextEdit="1"/>
          </p:cNvSpPr>
          <p:nvPr>
            <p:ph type="sldImg"/>
          </p:nvPr>
        </p:nvSpPr>
        <p:spPr>
          <a:xfrm>
            <a:off x="1178719" y="684893"/>
            <a:ext cx="4500563" cy="3429000"/>
          </a:xfrm>
          <a:ln/>
        </p:spPr>
      </p:sp>
      <p:sp>
        <p:nvSpPr>
          <p:cNvPr id="51204"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extLst>
      <p:ext uri="{BB962C8B-B14F-4D97-AF65-F5344CB8AC3E}">
        <p14:creationId xmlns:p14="http://schemas.microsoft.com/office/powerpoint/2010/main" val="12922450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2226"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7160C4F3-E10D-4066-AD66-31EAEEFA42E0}" type="slidenum">
              <a:rPr lang="en-GB" sz="1100">
                <a:solidFill>
                  <a:srgbClr val="000000"/>
                </a:solidFill>
                <a:latin typeface="Times New Roman" pitchFamily="-112" charset="0"/>
                <a:ea typeface="MS Gothic" pitchFamily="49" charset="-128"/>
              </a:rPr>
              <a:pPr eaLnBrk="1" hangingPunct="1"/>
              <a:t>19</a:t>
            </a:fld>
            <a:endParaRPr lang="en-GB" sz="1100">
              <a:solidFill>
                <a:srgbClr val="000000"/>
              </a:solidFill>
              <a:latin typeface="Times New Roman" pitchFamily="-112" charset="0"/>
              <a:ea typeface="MS Gothic" pitchFamily="49" charset="-128"/>
            </a:endParaRPr>
          </a:p>
        </p:txBody>
      </p:sp>
      <p:sp>
        <p:nvSpPr>
          <p:cNvPr id="52227" name="Text Box 1"/>
          <p:cNvSpPr>
            <a:spLocks noGrp="1" noRot="1" noChangeAspect="1" noChangeArrowheads="1" noTextEdit="1"/>
          </p:cNvSpPr>
          <p:nvPr>
            <p:ph type="sldImg"/>
          </p:nvPr>
        </p:nvSpPr>
        <p:spPr>
          <a:xfrm>
            <a:off x="1144588" y="684213"/>
            <a:ext cx="4570412" cy="3429000"/>
          </a:xfrm>
          <a:ln/>
        </p:spPr>
      </p:sp>
      <p:sp>
        <p:nvSpPr>
          <p:cNvPr id="52228"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extLst>
      <p:ext uri="{BB962C8B-B14F-4D97-AF65-F5344CB8AC3E}">
        <p14:creationId xmlns:p14="http://schemas.microsoft.com/office/powerpoint/2010/main" val="17751761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3250"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70ADEE53-50B3-4B61-A0CF-5E5A7F9284FE}" type="slidenum">
              <a:rPr lang="en-GB" sz="1100">
                <a:solidFill>
                  <a:srgbClr val="000000"/>
                </a:solidFill>
                <a:latin typeface="Times New Roman" pitchFamily="-112" charset="0"/>
                <a:ea typeface="MS Gothic" pitchFamily="49" charset="-128"/>
              </a:rPr>
              <a:pPr eaLnBrk="1" hangingPunct="1"/>
              <a:t>20</a:t>
            </a:fld>
            <a:endParaRPr lang="en-GB" sz="1100">
              <a:solidFill>
                <a:srgbClr val="000000"/>
              </a:solidFill>
              <a:latin typeface="Times New Roman" pitchFamily="-112" charset="0"/>
              <a:ea typeface="MS Gothic" pitchFamily="49" charset="-128"/>
            </a:endParaRPr>
          </a:p>
        </p:txBody>
      </p:sp>
      <p:sp>
        <p:nvSpPr>
          <p:cNvPr id="53251" name="Text Box 1"/>
          <p:cNvSpPr>
            <a:spLocks noGrp="1" noRot="1" noChangeAspect="1" noChangeArrowheads="1" noTextEdit="1"/>
          </p:cNvSpPr>
          <p:nvPr>
            <p:ph type="sldImg"/>
          </p:nvPr>
        </p:nvSpPr>
        <p:spPr>
          <a:xfrm>
            <a:off x="1178719" y="684893"/>
            <a:ext cx="4500563" cy="3429000"/>
          </a:xfrm>
          <a:ln/>
        </p:spPr>
      </p:sp>
      <p:sp>
        <p:nvSpPr>
          <p:cNvPr id="53252"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extLst>
      <p:ext uri="{BB962C8B-B14F-4D97-AF65-F5344CB8AC3E}">
        <p14:creationId xmlns:p14="http://schemas.microsoft.com/office/powerpoint/2010/main" val="30605110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274"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76654F4E-1E85-4EC4-9AA7-BD38A0A1024D}" type="slidenum">
              <a:rPr lang="en-GB" sz="1100">
                <a:solidFill>
                  <a:srgbClr val="000000"/>
                </a:solidFill>
                <a:latin typeface="Times New Roman" pitchFamily="-112" charset="0"/>
                <a:ea typeface="MS Gothic" pitchFamily="49" charset="-128"/>
              </a:rPr>
              <a:pPr eaLnBrk="1" hangingPunct="1"/>
              <a:t>21</a:t>
            </a:fld>
            <a:endParaRPr lang="en-GB" sz="1100">
              <a:solidFill>
                <a:srgbClr val="000000"/>
              </a:solidFill>
              <a:latin typeface="Times New Roman" pitchFamily="-112" charset="0"/>
              <a:ea typeface="MS Gothic" pitchFamily="49" charset="-128"/>
            </a:endParaRPr>
          </a:p>
        </p:txBody>
      </p:sp>
      <p:sp>
        <p:nvSpPr>
          <p:cNvPr id="54275" name="Text Box 1"/>
          <p:cNvSpPr>
            <a:spLocks noGrp="1" noRot="1" noChangeAspect="1" noChangeArrowheads="1" noTextEdit="1"/>
          </p:cNvSpPr>
          <p:nvPr>
            <p:ph type="sldImg"/>
          </p:nvPr>
        </p:nvSpPr>
        <p:spPr>
          <a:xfrm>
            <a:off x="1178719" y="684893"/>
            <a:ext cx="4500563" cy="3429000"/>
          </a:xfrm>
          <a:ln/>
        </p:spPr>
      </p:sp>
      <p:sp>
        <p:nvSpPr>
          <p:cNvPr id="54276"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p>
        </p:txBody>
      </p:sp>
    </p:spTree>
    <p:extLst>
      <p:ext uri="{BB962C8B-B14F-4D97-AF65-F5344CB8AC3E}">
        <p14:creationId xmlns:p14="http://schemas.microsoft.com/office/powerpoint/2010/main" val="39008996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9154"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428911F6-7BD7-4BC6-827C-3240069D73D4}" type="slidenum">
              <a:rPr lang="en-GB" sz="1100">
                <a:solidFill>
                  <a:srgbClr val="000000"/>
                </a:solidFill>
                <a:latin typeface="Times New Roman" pitchFamily="-112" charset="0"/>
                <a:ea typeface="MS Gothic" pitchFamily="49" charset="-128"/>
              </a:rPr>
              <a:pPr eaLnBrk="1" hangingPunct="1"/>
              <a:t>22</a:t>
            </a:fld>
            <a:endParaRPr lang="en-GB" sz="1100">
              <a:solidFill>
                <a:srgbClr val="000000"/>
              </a:solidFill>
              <a:latin typeface="Times New Roman" pitchFamily="-112" charset="0"/>
              <a:ea typeface="MS Gothic" pitchFamily="49" charset="-128"/>
            </a:endParaRPr>
          </a:p>
        </p:txBody>
      </p:sp>
      <p:sp>
        <p:nvSpPr>
          <p:cNvPr id="49155" name="Text Box 1"/>
          <p:cNvSpPr>
            <a:spLocks noGrp="1" noRot="1" noChangeAspect="1" noChangeArrowheads="1" noTextEdit="1"/>
          </p:cNvSpPr>
          <p:nvPr>
            <p:ph type="sldImg"/>
          </p:nvPr>
        </p:nvSpPr>
        <p:spPr>
          <a:xfrm>
            <a:off x="1178719" y="684893"/>
            <a:ext cx="4500563" cy="3429000"/>
          </a:xfrm>
          <a:ln/>
        </p:spPr>
      </p:sp>
      <p:sp>
        <p:nvSpPr>
          <p:cNvPr id="49156"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extLst>
      <p:ext uri="{BB962C8B-B14F-4D97-AF65-F5344CB8AC3E}">
        <p14:creationId xmlns:p14="http://schemas.microsoft.com/office/powerpoint/2010/main" val="28163650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0178"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FA872054-E2B0-441A-9D24-715B2DBEC943}" type="slidenum">
              <a:rPr lang="en-GB" sz="1100">
                <a:solidFill>
                  <a:srgbClr val="000000"/>
                </a:solidFill>
                <a:latin typeface="Times New Roman" pitchFamily="-112" charset="0"/>
                <a:ea typeface="MS Gothic" pitchFamily="49" charset="-128"/>
              </a:rPr>
              <a:pPr eaLnBrk="1" hangingPunct="1"/>
              <a:t>23</a:t>
            </a:fld>
            <a:endParaRPr lang="en-GB" sz="1100">
              <a:solidFill>
                <a:srgbClr val="000000"/>
              </a:solidFill>
              <a:latin typeface="Times New Roman" pitchFamily="-112" charset="0"/>
              <a:ea typeface="MS Gothic" pitchFamily="49" charset="-128"/>
            </a:endParaRPr>
          </a:p>
        </p:txBody>
      </p:sp>
      <p:sp>
        <p:nvSpPr>
          <p:cNvPr id="50179" name="Text Box 1"/>
          <p:cNvSpPr>
            <a:spLocks noGrp="1" noRot="1" noChangeAspect="1" noChangeArrowheads="1" noTextEdit="1"/>
          </p:cNvSpPr>
          <p:nvPr>
            <p:ph type="sldImg"/>
          </p:nvPr>
        </p:nvSpPr>
        <p:spPr>
          <a:xfrm>
            <a:off x="1144588" y="684213"/>
            <a:ext cx="4570412" cy="3429000"/>
          </a:xfrm>
          <a:ln/>
        </p:spPr>
      </p:sp>
      <p:sp>
        <p:nvSpPr>
          <p:cNvPr id="50180"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extLst>
      <p:ext uri="{BB962C8B-B14F-4D97-AF65-F5344CB8AC3E}">
        <p14:creationId xmlns:p14="http://schemas.microsoft.com/office/powerpoint/2010/main" val="2138431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6866"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A63DD1B3-47D3-4011-ABB6-C71543BC605F}" type="slidenum">
              <a:rPr lang="en-GB" sz="1100">
                <a:solidFill>
                  <a:srgbClr val="000000"/>
                </a:solidFill>
                <a:latin typeface="Times New Roman" pitchFamily="-112" charset="0"/>
                <a:ea typeface="MS Gothic" pitchFamily="49" charset="-128"/>
              </a:rPr>
              <a:pPr eaLnBrk="1" hangingPunct="1"/>
              <a:t>4</a:t>
            </a:fld>
            <a:endParaRPr lang="en-GB" sz="1100">
              <a:solidFill>
                <a:srgbClr val="000000"/>
              </a:solidFill>
              <a:latin typeface="Times New Roman" pitchFamily="-112" charset="0"/>
              <a:ea typeface="MS Gothic" pitchFamily="49" charset="-128"/>
            </a:endParaRPr>
          </a:p>
        </p:txBody>
      </p:sp>
      <p:sp>
        <p:nvSpPr>
          <p:cNvPr id="36867" name="Text Box 1"/>
          <p:cNvSpPr>
            <a:spLocks noGrp="1" noRot="1" noChangeAspect="1" noChangeArrowheads="1" noTextEdit="1"/>
          </p:cNvSpPr>
          <p:nvPr>
            <p:ph type="sldImg"/>
          </p:nvPr>
        </p:nvSpPr>
        <p:spPr>
          <a:xfrm>
            <a:off x="1144588" y="684213"/>
            <a:ext cx="4570412" cy="3429000"/>
          </a:xfrm>
          <a:ln/>
        </p:spPr>
      </p:sp>
      <p:sp>
        <p:nvSpPr>
          <p:cNvPr id="36868"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538F82DB-A401-4378-B5EA-70B5ECF3ADE0}" type="slidenum">
              <a:rPr lang="en-GB" sz="1100">
                <a:solidFill>
                  <a:srgbClr val="000000"/>
                </a:solidFill>
                <a:latin typeface="Times New Roman" pitchFamily="-112" charset="0"/>
                <a:ea typeface="MS Gothic" pitchFamily="49" charset="-128"/>
              </a:rPr>
              <a:pPr eaLnBrk="1" hangingPunct="1"/>
              <a:t>39</a:t>
            </a:fld>
            <a:endParaRPr lang="en-GB" sz="1100">
              <a:solidFill>
                <a:srgbClr val="000000"/>
              </a:solidFill>
              <a:latin typeface="Times New Roman" pitchFamily="-112" charset="0"/>
              <a:ea typeface="MS Gothic" pitchFamily="49" charset="-128"/>
            </a:endParaRPr>
          </a:p>
        </p:txBody>
      </p:sp>
      <p:sp>
        <p:nvSpPr>
          <p:cNvPr id="55299" name="Text Box 1"/>
          <p:cNvSpPr>
            <a:spLocks noGrp="1" noRot="1" noChangeAspect="1" noChangeArrowheads="1" noTextEdit="1"/>
          </p:cNvSpPr>
          <p:nvPr>
            <p:ph type="sldImg"/>
          </p:nvPr>
        </p:nvSpPr>
        <p:spPr>
          <a:xfrm>
            <a:off x="1144588" y="684213"/>
            <a:ext cx="4570412" cy="3429000"/>
          </a:xfrm>
          <a:ln/>
        </p:spPr>
      </p:sp>
      <p:sp>
        <p:nvSpPr>
          <p:cNvPr id="55300"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7890"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5B30AC44-64FC-474A-AA6A-3A95E18B56EE}" type="slidenum">
              <a:rPr lang="en-GB" sz="1100">
                <a:solidFill>
                  <a:srgbClr val="000000"/>
                </a:solidFill>
                <a:latin typeface="Times New Roman" pitchFamily="-112" charset="0"/>
                <a:ea typeface="MS Gothic" pitchFamily="49" charset="-128"/>
              </a:rPr>
              <a:pPr eaLnBrk="1" hangingPunct="1"/>
              <a:t>5</a:t>
            </a:fld>
            <a:endParaRPr lang="en-GB" sz="1100">
              <a:solidFill>
                <a:srgbClr val="000000"/>
              </a:solidFill>
              <a:latin typeface="Times New Roman" pitchFamily="-112" charset="0"/>
              <a:ea typeface="MS Gothic" pitchFamily="49" charset="-128"/>
            </a:endParaRPr>
          </a:p>
        </p:txBody>
      </p:sp>
      <p:sp>
        <p:nvSpPr>
          <p:cNvPr id="37891" name="Text Box 1"/>
          <p:cNvSpPr>
            <a:spLocks noGrp="1" noRot="1" noChangeAspect="1" noChangeArrowheads="1" noTextEdit="1"/>
          </p:cNvSpPr>
          <p:nvPr>
            <p:ph type="sldImg"/>
          </p:nvPr>
        </p:nvSpPr>
        <p:spPr>
          <a:xfrm>
            <a:off x="1144588" y="684213"/>
            <a:ext cx="4570412" cy="3429000"/>
          </a:xfrm>
          <a:ln/>
        </p:spPr>
      </p:sp>
      <p:sp>
        <p:nvSpPr>
          <p:cNvPr id="37892"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8914"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B7D32A13-23B3-4853-BE89-B07AAB8A1B73}" type="slidenum">
              <a:rPr lang="en-GB" sz="1100">
                <a:solidFill>
                  <a:srgbClr val="000000"/>
                </a:solidFill>
                <a:latin typeface="Times New Roman" pitchFamily="-112" charset="0"/>
                <a:ea typeface="MS Gothic" pitchFamily="49" charset="-128"/>
              </a:rPr>
              <a:pPr eaLnBrk="1" hangingPunct="1"/>
              <a:t>6</a:t>
            </a:fld>
            <a:endParaRPr lang="en-GB" sz="1100">
              <a:solidFill>
                <a:srgbClr val="000000"/>
              </a:solidFill>
              <a:latin typeface="Times New Roman" pitchFamily="-112" charset="0"/>
              <a:ea typeface="MS Gothic" pitchFamily="49" charset="-128"/>
            </a:endParaRPr>
          </a:p>
        </p:txBody>
      </p:sp>
      <p:sp>
        <p:nvSpPr>
          <p:cNvPr id="38915" name="Text Box 1"/>
          <p:cNvSpPr>
            <a:spLocks noGrp="1" noRot="1" noChangeAspect="1" noChangeArrowheads="1" noTextEdit="1"/>
          </p:cNvSpPr>
          <p:nvPr>
            <p:ph type="sldImg"/>
          </p:nvPr>
        </p:nvSpPr>
        <p:spPr>
          <a:xfrm>
            <a:off x="1144588" y="684213"/>
            <a:ext cx="4570412" cy="3429000"/>
          </a:xfrm>
          <a:ln/>
        </p:spPr>
      </p:sp>
      <p:sp>
        <p:nvSpPr>
          <p:cNvPr id="38916"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938"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866075DA-DFEA-4966-8FF1-B739D755D995}" type="slidenum">
              <a:rPr lang="en-GB" sz="1100">
                <a:solidFill>
                  <a:srgbClr val="000000"/>
                </a:solidFill>
                <a:latin typeface="Times New Roman" pitchFamily="-112" charset="0"/>
                <a:ea typeface="MS Gothic" pitchFamily="49" charset="-128"/>
              </a:rPr>
              <a:pPr eaLnBrk="1" hangingPunct="1"/>
              <a:t>7</a:t>
            </a:fld>
            <a:endParaRPr lang="en-GB" sz="1100">
              <a:solidFill>
                <a:srgbClr val="000000"/>
              </a:solidFill>
              <a:latin typeface="Times New Roman" pitchFamily="-112" charset="0"/>
              <a:ea typeface="MS Gothic" pitchFamily="49" charset="-128"/>
            </a:endParaRPr>
          </a:p>
        </p:txBody>
      </p:sp>
      <p:sp>
        <p:nvSpPr>
          <p:cNvPr id="39939" name="Text Box 1"/>
          <p:cNvSpPr>
            <a:spLocks noGrp="1" noRot="1" noChangeAspect="1" noChangeArrowheads="1" noTextEdit="1"/>
          </p:cNvSpPr>
          <p:nvPr>
            <p:ph type="sldImg"/>
          </p:nvPr>
        </p:nvSpPr>
        <p:spPr>
          <a:xfrm>
            <a:off x="1144588" y="684213"/>
            <a:ext cx="4570412" cy="3429000"/>
          </a:xfrm>
          <a:ln/>
        </p:spPr>
      </p:sp>
      <p:sp>
        <p:nvSpPr>
          <p:cNvPr id="39940"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62"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0EB8555A-4C4B-415A-817B-D635DA0E31C9}" type="slidenum">
              <a:rPr lang="en-GB" sz="1100">
                <a:solidFill>
                  <a:srgbClr val="000000"/>
                </a:solidFill>
                <a:latin typeface="Times New Roman" pitchFamily="-112" charset="0"/>
                <a:ea typeface="MS Gothic" pitchFamily="49" charset="-128"/>
              </a:rPr>
              <a:pPr eaLnBrk="1" hangingPunct="1"/>
              <a:t>10</a:t>
            </a:fld>
            <a:endParaRPr lang="en-GB" sz="1100">
              <a:solidFill>
                <a:srgbClr val="000000"/>
              </a:solidFill>
              <a:latin typeface="Times New Roman" pitchFamily="-112" charset="0"/>
              <a:ea typeface="MS Gothic" pitchFamily="49" charset="-128"/>
            </a:endParaRPr>
          </a:p>
        </p:txBody>
      </p:sp>
      <p:sp>
        <p:nvSpPr>
          <p:cNvPr id="40963" name="Text Box 1"/>
          <p:cNvSpPr>
            <a:spLocks noGrp="1" noRot="1" noChangeAspect="1" noChangeArrowheads="1" noTextEdit="1"/>
          </p:cNvSpPr>
          <p:nvPr>
            <p:ph type="sldImg"/>
          </p:nvPr>
        </p:nvSpPr>
        <p:spPr>
          <a:xfrm>
            <a:off x="1178719" y="684893"/>
            <a:ext cx="4500563" cy="3429000"/>
          </a:xfrm>
          <a:ln/>
        </p:spPr>
      </p:sp>
      <p:sp>
        <p:nvSpPr>
          <p:cNvPr id="40964"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986"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BDEFDD2A-10A4-4D49-8D49-7D152A6E037E}" type="slidenum">
              <a:rPr lang="en-GB" sz="1100">
                <a:solidFill>
                  <a:srgbClr val="000000"/>
                </a:solidFill>
                <a:latin typeface="Times New Roman" pitchFamily="-112" charset="0"/>
                <a:ea typeface="MS Gothic" pitchFamily="49" charset="-128"/>
              </a:rPr>
              <a:pPr eaLnBrk="1" hangingPunct="1"/>
              <a:t>11</a:t>
            </a:fld>
            <a:endParaRPr lang="en-GB" sz="1100">
              <a:solidFill>
                <a:srgbClr val="000000"/>
              </a:solidFill>
              <a:latin typeface="Times New Roman" pitchFamily="-112" charset="0"/>
              <a:ea typeface="MS Gothic" pitchFamily="49" charset="-128"/>
            </a:endParaRPr>
          </a:p>
        </p:txBody>
      </p:sp>
      <p:sp>
        <p:nvSpPr>
          <p:cNvPr id="41987" name="Text Box 1"/>
          <p:cNvSpPr>
            <a:spLocks noGrp="1" noRot="1" noChangeAspect="1" noChangeArrowheads="1" noTextEdit="1"/>
          </p:cNvSpPr>
          <p:nvPr>
            <p:ph type="sldImg"/>
          </p:nvPr>
        </p:nvSpPr>
        <p:spPr>
          <a:xfrm>
            <a:off x="1178719" y="684893"/>
            <a:ext cx="4500563" cy="3429000"/>
          </a:xfrm>
          <a:ln/>
        </p:spPr>
      </p:sp>
      <p:sp>
        <p:nvSpPr>
          <p:cNvPr id="41988"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010"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457293E1-6685-47EE-B1F8-67B91646BF33}" type="slidenum">
              <a:rPr lang="en-GB" sz="1100">
                <a:solidFill>
                  <a:srgbClr val="000000"/>
                </a:solidFill>
                <a:latin typeface="Times New Roman" pitchFamily="-112" charset="0"/>
                <a:ea typeface="MS Gothic" pitchFamily="49" charset="-128"/>
              </a:rPr>
              <a:pPr eaLnBrk="1" hangingPunct="1"/>
              <a:t>12</a:t>
            </a:fld>
            <a:endParaRPr lang="en-GB" sz="1100">
              <a:solidFill>
                <a:srgbClr val="000000"/>
              </a:solidFill>
              <a:latin typeface="Times New Roman" pitchFamily="-112" charset="0"/>
              <a:ea typeface="MS Gothic" pitchFamily="49" charset="-128"/>
            </a:endParaRPr>
          </a:p>
        </p:txBody>
      </p:sp>
      <p:sp>
        <p:nvSpPr>
          <p:cNvPr id="43011" name="Text Box 1"/>
          <p:cNvSpPr>
            <a:spLocks noGrp="1" noRot="1" noChangeAspect="1" noChangeArrowheads="1" noTextEdit="1"/>
          </p:cNvSpPr>
          <p:nvPr>
            <p:ph type="sldImg"/>
          </p:nvPr>
        </p:nvSpPr>
        <p:spPr>
          <a:xfrm>
            <a:off x="1178719" y="684893"/>
            <a:ext cx="4500563" cy="3429000"/>
          </a:xfrm>
          <a:ln/>
        </p:spPr>
      </p:sp>
      <p:sp>
        <p:nvSpPr>
          <p:cNvPr id="43012"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4034" name="Rectangle 9"/>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a:lstStyle>
            <a:lvl1pPr defTabSz="914485" eaLnBrk="0" hangingPunct="0">
              <a:tabLst>
                <a:tab pos="710265" algn="l"/>
                <a:tab pos="1420529" algn="l"/>
                <a:tab pos="2130794" algn="l"/>
                <a:tab pos="2841058" algn="l"/>
              </a:tabLst>
              <a:defRPr>
                <a:solidFill>
                  <a:schemeClr val="tx1"/>
                </a:solidFill>
                <a:latin typeface="Arial" charset="0"/>
                <a:cs typeface="Arial" charset="0"/>
              </a:defRPr>
            </a:lvl1pPr>
            <a:lvl2pPr marL="702756" indent="-270291" defTabSz="914485" eaLnBrk="0" hangingPunct="0">
              <a:tabLst>
                <a:tab pos="710265" algn="l"/>
                <a:tab pos="1420529" algn="l"/>
                <a:tab pos="2130794" algn="l"/>
                <a:tab pos="2841058" algn="l"/>
              </a:tabLst>
              <a:defRPr>
                <a:solidFill>
                  <a:schemeClr val="tx1"/>
                </a:solidFill>
                <a:latin typeface="Arial" charset="0"/>
                <a:cs typeface="Arial" charset="0"/>
              </a:defRPr>
            </a:lvl2pPr>
            <a:lvl3pPr marL="1081164" indent="-216233" defTabSz="914485" eaLnBrk="0" hangingPunct="0">
              <a:tabLst>
                <a:tab pos="710265" algn="l"/>
                <a:tab pos="1420529" algn="l"/>
                <a:tab pos="2130794" algn="l"/>
                <a:tab pos="2841058" algn="l"/>
              </a:tabLst>
              <a:defRPr>
                <a:solidFill>
                  <a:schemeClr val="tx1"/>
                </a:solidFill>
                <a:latin typeface="Arial" charset="0"/>
                <a:cs typeface="Arial" charset="0"/>
              </a:defRPr>
            </a:lvl3pPr>
            <a:lvl4pPr marL="1513629" indent="-216233" defTabSz="914485" eaLnBrk="0" hangingPunct="0">
              <a:tabLst>
                <a:tab pos="710265" algn="l"/>
                <a:tab pos="1420529" algn="l"/>
                <a:tab pos="2130794" algn="l"/>
                <a:tab pos="2841058" algn="l"/>
              </a:tabLst>
              <a:defRPr>
                <a:solidFill>
                  <a:schemeClr val="tx1"/>
                </a:solidFill>
                <a:latin typeface="Arial" charset="0"/>
                <a:cs typeface="Arial" charset="0"/>
              </a:defRPr>
            </a:lvl4pPr>
            <a:lvl5pPr marL="1946095" indent="-216233" defTabSz="914485" eaLnBrk="0" hangingPunct="0">
              <a:tabLst>
                <a:tab pos="710265" algn="l"/>
                <a:tab pos="1420529" algn="l"/>
                <a:tab pos="2130794" algn="l"/>
                <a:tab pos="2841058" algn="l"/>
              </a:tabLst>
              <a:defRPr>
                <a:solidFill>
                  <a:schemeClr val="tx1"/>
                </a:solidFill>
                <a:latin typeface="Arial" charset="0"/>
                <a:cs typeface="Arial" charset="0"/>
              </a:defRPr>
            </a:lvl5pPr>
            <a:lvl6pPr marL="2378560"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6pPr>
            <a:lvl7pPr marL="2811026"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7pPr>
            <a:lvl8pPr marL="3243491"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8pPr>
            <a:lvl9pPr marL="3675957" indent="-216233" defTabSz="914485" eaLnBrk="0" fontAlgn="base" hangingPunct="0">
              <a:spcBef>
                <a:spcPct val="0"/>
              </a:spcBef>
              <a:spcAft>
                <a:spcPct val="0"/>
              </a:spcAft>
              <a:tabLst>
                <a:tab pos="710265" algn="l"/>
                <a:tab pos="1420529" algn="l"/>
                <a:tab pos="2130794" algn="l"/>
                <a:tab pos="2841058" algn="l"/>
              </a:tabLst>
              <a:defRPr>
                <a:solidFill>
                  <a:schemeClr val="tx1"/>
                </a:solidFill>
                <a:latin typeface="Arial" charset="0"/>
                <a:cs typeface="Arial" charset="0"/>
              </a:defRPr>
            </a:lvl9pPr>
          </a:lstStyle>
          <a:p>
            <a:pPr eaLnBrk="1" hangingPunct="1"/>
            <a:fld id="{E9F27E1C-0043-4F98-92E8-108CD2C00139}" type="slidenum">
              <a:rPr lang="en-GB" sz="1100">
                <a:solidFill>
                  <a:srgbClr val="000000"/>
                </a:solidFill>
                <a:latin typeface="Times New Roman" pitchFamily="-112" charset="0"/>
                <a:ea typeface="MS Gothic" pitchFamily="49" charset="-128"/>
              </a:rPr>
              <a:pPr eaLnBrk="1" hangingPunct="1"/>
              <a:t>13</a:t>
            </a:fld>
            <a:endParaRPr lang="en-GB" sz="1100">
              <a:solidFill>
                <a:srgbClr val="000000"/>
              </a:solidFill>
              <a:latin typeface="Times New Roman" pitchFamily="-112" charset="0"/>
              <a:ea typeface="MS Gothic" pitchFamily="49" charset="-128"/>
            </a:endParaRPr>
          </a:p>
        </p:txBody>
      </p:sp>
      <p:sp>
        <p:nvSpPr>
          <p:cNvPr id="44035" name="Text Box 1"/>
          <p:cNvSpPr>
            <a:spLocks noGrp="1" noRot="1" noChangeAspect="1" noChangeArrowheads="1" noTextEdit="1"/>
          </p:cNvSpPr>
          <p:nvPr>
            <p:ph type="sldImg"/>
          </p:nvPr>
        </p:nvSpPr>
        <p:spPr>
          <a:xfrm>
            <a:off x="1144588" y="684213"/>
            <a:ext cx="4570412" cy="3429000"/>
          </a:xfrm>
          <a:ln/>
        </p:spPr>
      </p:sp>
      <p:sp>
        <p:nvSpPr>
          <p:cNvPr id="44036" name="Text Box 2"/>
          <p:cNvSpPr>
            <a:spLocks noGrp="1" noChangeArrowheads="1"/>
          </p:cNvSpPr>
          <p:nvPr>
            <p:ph type="body" idx="1"/>
          </p:nvPr>
        </p:nvSpPr>
        <p:spPr>
          <a:xfrm>
            <a:off x="686099" y="4345215"/>
            <a:ext cx="5484316" cy="411087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6CD7165-8590-4846-82F8-30086DDA2D93}" type="datetime1">
              <a:rPr lang="en-US" smtClean="0"/>
              <a:t>2/10/20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2248966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86F9B4-8BF1-4333-8BBF-8FA63399E724}" type="datetime1">
              <a:rPr lang="en-US" smtClean="0"/>
              <a:t>2/10/20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1241406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8B56A6B-1A3C-4552-9ED5-2DEDFAF99967}" type="datetime1">
              <a:rPr lang="en-US" smtClean="0"/>
              <a:t>2/10/20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39081788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C59831B-B1DA-4544-AB28-D7D3496B302F}" type="datetime1">
              <a:rPr lang="en-US" smtClean="0"/>
              <a:t>2/10/20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508713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746FDDB-D8EF-4EA1-A2FF-D71FD94FBED2}" type="datetime1">
              <a:rPr lang="en-US" smtClean="0"/>
              <a:t>2/10/20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9323791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B2FDC3D-396C-42D6-AF7E-6F2C06847377}" type="datetime1">
              <a:rPr lang="en-US" smtClean="0"/>
              <a:t>2/10/20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881903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03BC1C3-F8F6-44F0-8079-F504D212B4C2}" type="datetime1">
              <a:rPr lang="en-US" smtClean="0"/>
              <a:t>2/10/20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2078767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2388CD8-BD26-4248-AD8E-4843BCB475F3}" type="datetime1">
              <a:rPr lang="en-US" smtClean="0"/>
              <a:t>2/10/20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3399965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613EFC-B7C2-4FAF-9295-B9E50BC1BAA2}" type="datetime1">
              <a:rPr lang="en-US" smtClean="0"/>
              <a:t>2/10/20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3231633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B25A4F-B510-4521-A119-41E9DB2D8067}" type="datetime1">
              <a:rPr lang="en-US" smtClean="0"/>
              <a:t>2/10/20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10569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E6248B-4B11-4F9F-9BD3-C892B613E5C5}" type="datetime1">
              <a:rPr lang="en-US" smtClean="0"/>
              <a:t>2/10/20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E3C2C3-7F4C-4DDF-B6B6-EE164B5325D6}" type="slidenum">
              <a:rPr lang="en-US" smtClean="0"/>
              <a:t>‹#›</a:t>
            </a:fld>
            <a:endParaRPr lang="en-US"/>
          </a:p>
        </p:txBody>
      </p:sp>
    </p:spTree>
    <p:extLst>
      <p:ext uri="{BB962C8B-B14F-4D97-AF65-F5344CB8AC3E}">
        <p14:creationId xmlns:p14="http://schemas.microsoft.com/office/powerpoint/2010/main" val="2959496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AE4D3C-DF5E-4AE9-BC86-BA2A2D66D831}" type="datetime1">
              <a:rPr lang="en-US" smtClean="0"/>
              <a:t>2/10/20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E3C2C3-7F4C-4DDF-B6B6-EE164B5325D6}" type="slidenum">
              <a:rPr lang="en-US" smtClean="0"/>
              <a:t>‹#›</a:t>
            </a:fld>
            <a:endParaRPr lang="en-US"/>
          </a:p>
        </p:txBody>
      </p:sp>
      <p:pic>
        <p:nvPicPr>
          <p:cNvPr id="7" name="Picture 18" descr="background3.jpg                                                004F1A9EMacintosh HD                   C101ACC7:"/>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6167438"/>
            <a:ext cx="9144000" cy="690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05435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sunny.shi@senecacollege.c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muffinfilms.com/"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hyperlink" Target="https://en.wikipedia.org/wiki/Vector_graphics" TargetMode="External"/><Relationship Id="rId13" Type="http://schemas.openxmlformats.org/officeDocument/2006/relationships/hyperlink" Target="https://en.wikipedia.org/wiki/Windows" TargetMode="External"/><Relationship Id="rId18" Type="http://schemas.openxmlformats.org/officeDocument/2006/relationships/hyperlink" Target="https://en.wikipedia.org/wiki/3D_graphics" TargetMode="External"/><Relationship Id="rId3" Type="http://schemas.openxmlformats.org/officeDocument/2006/relationships/hyperlink" Target="https://en.wikipedia.org/wiki/Language-independent_specification" TargetMode="External"/><Relationship Id="rId21" Type="http://schemas.openxmlformats.org/officeDocument/2006/relationships/hyperlink" Target="https://en.wikipedia.org/wiki/Adobe_AIR" TargetMode="External"/><Relationship Id="rId7" Type="http://schemas.openxmlformats.org/officeDocument/2006/relationships/hyperlink" Target="https://en.wikipedia.org/wiki/3D_computer_graphics" TargetMode="External"/><Relationship Id="rId12" Type="http://schemas.openxmlformats.org/officeDocument/2006/relationships/hyperlink" Target="https://en.wikipedia.org/wiki/3D_computer_graphics_software" TargetMode="External"/><Relationship Id="rId17" Type="http://schemas.openxmlformats.org/officeDocument/2006/relationships/hyperlink" Target="https://en.wikipedia.org/wiki/Open_source" TargetMode="External"/><Relationship Id="rId2" Type="http://schemas.openxmlformats.org/officeDocument/2006/relationships/notesSlide" Target="../notesSlides/notesSlide15.xml"/><Relationship Id="rId16" Type="http://schemas.openxmlformats.org/officeDocument/2006/relationships/hyperlink" Target="https://en.wikipedia.org/wiki/NewTek" TargetMode="External"/><Relationship Id="rId20" Type="http://schemas.openxmlformats.org/officeDocument/2006/relationships/hyperlink" Target="https://en.wikipedia.org/wiki/Adobe_Flash_Player" TargetMode="External"/><Relationship Id="rId1" Type="http://schemas.openxmlformats.org/officeDocument/2006/relationships/slideLayout" Target="../slideLayouts/slideLayout7.xml"/><Relationship Id="rId6" Type="http://schemas.openxmlformats.org/officeDocument/2006/relationships/hyperlink" Target="https://en.wikipedia.org/wiki/2D_computer_graphics" TargetMode="External"/><Relationship Id="rId11" Type="http://schemas.openxmlformats.org/officeDocument/2006/relationships/hyperlink" Target="https://en.wikipedia.org/wiki/Rendering_(computer_graphics)" TargetMode="External"/><Relationship Id="rId5" Type="http://schemas.openxmlformats.org/officeDocument/2006/relationships/hyperlink" Target="https://en.wikipedia.org/wiki/Application_programming_interface" TargetMode="External"/><Relationship Id="rId15" Type="http://schemas.openxmlformats.org/officeDocument/2006/relationships/hyperlink" Target="https://en.wikipedia.org/wiki/Linux" TargetMode="External"/><Relationship Id="rId10" Type="http://schemas.openxmlformats.org/officeDocument/2006/relationships/hyperlink" Target="https://en.wikipedia.org/wiki/Hardware_acceleration" TargetMode="External"/><Relationship Id="rId19" Type="http://schemas.openxmlformats.org/officeDocument/2006/relationships/hyperlink" Target="https://en.wikipedia.org/wiki/Game_engine" TargetMode="External"/><Relationship Id="rId4" Type="http://schemas.openxmlformats.org/officeDocument/2006/relationships/hyperlink" Target="https://en.wikipedia.org/wiki/Cross-platform" TargetMode="External"/><Relationship Id="rId9" Type="http://schemas.openxmlformats.org/officeDocument/2006/relationships/hyperlink" Target="https://en.wikipedia.org/wiki/Graphics_processing_unit" TargetMode="External"/><Relationship Id="rId14" Type="http://schemas.openxmlformats.org/officeDocument/2006/relationships/hyperlink" Target="https://en.wikipedia.org/wiki/MacOS" TargetMode="Externa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10.jpeg"/><Relationship Id="rId4" Type="http://schemas.openxmlformats.org/officeDocument/2006/relationships/image" Target="../media/image9.jpeg"/></Relationships>
</file>

<file path=ppt/slides/_rels/slide2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vimeo.com/36757477" TargetMode="Externa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hyperlink" Target="http://en.wikipedia.org/wiki/Animation"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www.animfactory.com/"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90600"/>
            <a:ext cx="8229600" cy="1371600"/>
          </a:xfrm>
        </p:spPr>
        <p:txBody>
          <a:bodyPr>
            <a:normAutofit fontScale="90000"/>
          </a:bodyPr>
          <a:lstStyle/>
          <a:p>
            <a:r>
              <a:rPr lang="en-CA" dirty="0">
                <a:solidFill>
                  <a:srgbClr val="00B0F0"/>
                </a:solidFill>
              </a:rPr>
              <a:t>BTH645 - </a:t>
            </a:r>
            <a:r>
              <a:rPr lang="en-US" dirty="0">
                <a:solidFill>
                  <a:srgbClr val="00B0F0"/>
                </a:solidFill>
              </a:rPr>
              <a:t>Multimedia Elements for User Interfaces</a:t>
            </a:r>
          </a:p>
        </p:txBody>
      </p:sp>
      <p:sp>
        <p:nvSpPr>
          <p:cNvPr id="3" name="Subtitle 2"/>
          <p:cNvSpPr>
            <a:spLocks noGrp="1"/>
          </p:cNvSpPr>
          <p:nvPr>
            <p:ph type="subTitle" idx="1"/>
          </p:nvPr>
        </p:nvSpPr>
        <p:spPr>
          <a:xfrm>
            <a:off x="1371600" y="3200400"/>
            <a:ext cx="6400800" cy="1447800"/>
          </a:xfrm>
        </p:spPr>
        <p:txBody>
          <a:bodyPr>
            <a:normAutofit lnSpcReduction="10000"/>
          </a:bodyPr>
          <a:lstStyle/>
          <a:p>
            <a:pPr>
              <a:lnSpc>
                <a:spcPct val="80000"/>
              </a:lnSpc>
            </a:pPr>
            <a:r>
              <a:rPr lang="en-CA" altLang="en-US" dirty="0"/>
              <a:t>Shi, Yue (Sunny)</a:t>
            </a:r>
          </a:p>
          <a:p>
            <a:pPr>
              <a:lnSpc>
                <a:spcPct val="80000"/>
              </a:lnSpc>
            </a:pPr>
            <a:r>
              <a:rPr lang="en-CA" altLang="en-US" dirty="0"/>
              <a:t>Office: DB2095</a:t>
            </a:r>
          </a:p>
          <a:p>
            <a:pPr>
              <a:lnSpc>
                <a:spcPct val="80000"/>
              </a:lnSpc>
            </a:pPr>
            <a:r>
              <a:rPr lang="en-CA" altLang="en-US" dirty="0">
                <a:hlinkClick r:id="rId3"/>
              </a:rPr>
              <a:t>sunny.shi@senecacollege.ca</a:t>
            </a:r>
            <a:endParaRPr lang="en-CA" altLang="en-US" dirty="0"/>
          </a:p>
          <a:p>
            <a:endParaRPr lang="en-US" dirty="0"/>
          </a:p>
        </p:txBody>
      </p:sp>
      <p:sp>
        <p:nvSpPr>
          <p:cNvPr id="4" name="Rectangle 3"/>
          <p:cNvSpPr>
            <a:spLocks noChangeArrowheads="1"/>
          </p:cNvSpPr>
          <p:nvPr/>
        </p:nvSpPr>
        <p:spPr bwMode="auto">
          <a:xfrm>
            <a:off x="0" y="76200"/>
            <a:ext cx="9144000" cy="6858000"/>
          </a:xfrm>
          <a:prstGeom prst="rect">
            <a:avLst/>
          </a:prstGeom>
          <a:noFill/>
          <a:ln>
            <a:noFill/>
          </a:ln>
          <a:effectLst>
            <a:outerShdw dist="23000" dir="5400000" rotWithShape="0">
              <a:srgbClr val="808080">
                <a:alpha val="34998"/>
              </a:srgbClr>
            </a:outerShdw>
          </a:effectLst>
        </p:spPr>
        <p:txBody>
          <a:bodyPr anchor="ctr"/>
          <a:lstStyle/>
          <a:p>
            <a:pPr algn="ctr"/>
            <a:endParaRPr lang="en-US">
              <a:solidFill>
                <a:srgbClr val="FFFFFF"/>
              </a:solidFill>
            </a:endParaRPr>
          </a:p>
        </p:txBody>
      </p:sp>
      <p:pic>
        <p:nvPicPr>
          <p:cNvPr id="6" name="Picture 11" descr="title page pattern"/>
          <p:cNvPicPr>
            <a:picLocks noChangeAspect="1" noChangeArrowheads="1"/>
          </p:cNvPicPr>
          <p:nvPr/>
        </p:nvPicPr>
        <p:blipFill>
          <a:blip r:embed="rId4">
            <a:extLst>
              <a:ext uri="{28A0092B-C50C-407E-A947-70E740481C1C}">
                <a14:useLocalDpi xmlns:a14="http://schemas.microsoft.com/office/drawing/2010/main" val="0"/>
              </a:ext>
            </a:extLst>
          </a:blip>
          <a:srcRect l="151" t="28990" r="12892" b="1683"/>
          <a:stretch>
            <a:fillRect/>
          </a:stretch>
        </p:blipFill>
        <p:spPr bwMode="auto">
          <a:xfrm>
            <a:off x="0" y="5145088"/>
            <a:ext cx="9144000" cy="171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7"/>
          <p:cNvSpPr txBox="1">
            <a:spLocks noChangeArrowheads="1"/>
          </p:cNvSpPr>
          <p:nvPr/>
        </p:nvSpPr>
        <p:spPr bwMode="auto">
          <a:xfrm>
            <a:off x="139700" y="5410200"/>
            <a:ext cx="8394700" cy="5616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algn="ctr" eaLnBrk="1" hangingPunct="1">
              <a:lnSpc>
                <a:spcPct val="50000"/>
              </a:lnSpc>
              <a:spcBef>
                <a:spcPct val="50000"/>
              </a:spcBef>
            </a:pPr>
            <a:r>
              <a:rPr lang="en-US" sz="5400" dirty="0">
                <a:solidFill>
                  <a:srgbClr val="FFFFFF"/>
                </a:solidFill>
              </a:rPr>
              <a:t>SENECA  </a:t>
            </a:r>
            <a:r>
              <a:rPr lang="en-US" sz="5400" dirty="0">
                <a:solidFill>
                  <a:schemeClr val="bg1"/>
                </a:solidFill>
              </a:rPr>
              <a:t>COLLEGE</a:t>
            </a:r>
            <a:endParaRPr lang="en-US" sz="6000" dirty="0">
              <a:solidFill>
                <a:schemeClr val="bg1"/>
              </a:solidFill>
            </a:endParaRPr>
          </a:p>
        </p:txBody>
      </p:sp>
    </p:spTree>
    <p:extLst>
      <p:ext uri="{BB962C8B-B14F-4D97-AF65-F5344CB8AC3E}">
        <p14:creationId xmlns:p14="http://schemas.microsoft.com/office/powerpoint/2010/main" val="2589678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 Box 1"/>
          <p:cNvSpPr txBox="1">
            <a:spLocks noChangeArrowheads="1"/>
          </p:cNvSpPr>
          <p:nvPr/>
        </p:nvSpPr>
        <p:spPr bwMode="auto">
          <a:xfrm>
            <a:off x="457200" y="1524000"/>
            <a:ext cx="82280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400050" indent="-3429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42950" indent="-28575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550"/>
              </a:spcBef>
              <a:spcAft>
                <a:spcPts val="800"/>
              </a:spcAft>
              <a:buClr>
                <a:srgbClr val="006600"/>
              </a:buClr>
              <a:buFont typeface="Wingdings" pitchFamily="2" charset="2"/>
              <a:buChar char="§"/>
            </a:pPr>
            <a:r>
              <a:rPr lang="en-US" sz="2800">
                <a:latin typeface="Verdana" pitchFamily="32" charset="0"/>
                <a:ea typeface="MS Gothic" pitchFamily="49" charset="-128"/>
              </a:rPr>
              <a:t>Cel animation</a:t>
            </a:r>
          </a:p>
          <a:p>
            <a:pPr eaLnBrk="1" hangingPunct="1">
              <a:spcBef>
                <a:spcPts val="550"/>
              </a:spcBef>
              <a:spcAft>
                <a:spcPts val="800"/>
              </a:spcAft>
              <a:buClr>
                <a:srgbClr val="006600"/>
              </a:buClr>
              <a:buFont typeface="Wingdings" pitchFamily="2" charset="2"/>
              <a:buChar char="§"/>
            </a:pPr>
            <a:r>
              <a:rPr lang="en-US" sz="2800">
                <a:latin typeface="Verdana" pitchFamily="32" charset="0"/>
                <a:ea typeface="MS Gothic" pitchFamily="49" charset="-128"/>
              </a:rPr>
              <a:t>Computer animation</a:t>
            </a:r>
          </a:p>
        </p:txBody>
      </p:sp>
      <p:sp>
        <p:nvSpPr>
          <p:cNvPr id="14339" name="Rectangle 3"/>
          <p:cNvSpPr>
            <a:spLocks noChangeArrowheads="1"/>
          </p:cNvSpPr>
          <p:nvPr/>
        </p:nvSpPr>
        <p:spPr bwMode="auto">
          <a:xfrm>
            <a:off x="531813" y="333375"/>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p>
            <a:pPr>
              <a:spcBef>
                <a:spcPts val="650"/>
              </a:spcBef>
              <a:spcAft>
                <a:spcPts val="800"/>
              </a:spcAft>
            </a:pPr>
            <a:r>
              <a:rPr lang="en-US" sz="3200" b="1">
                <a:solidFill>
                  <a:srgbClr val="000000"/>
                </a:solidFill>
                <a:latin typeface="Verdana" pitchFamily="32" charset="0"/>
              </a:rPr>
              <a:t>Animation techniques</a:t>
            </a:r>
          </a:p>
        </p:txBody>
      </p:sp>
    </p:spTree>
    <p:extLst>
      <p:ext uri="{BB962C8B-B14F-4D97-AF65-F5344CB8AC3E}">
        <p14:creationId xmlns:p14="http://schemas.microsoft.com/office/powerpoint/2010/main" val="852476045"/>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 Box 1"/>
          <p:cNvSpPr txBox="1">
            <a:spLocks noChangeArrowheads="1"/>
          </p:cNvSpPr>
          <p:nvPr/>
        </p:nvSpPr>
        <p:spPr bwMode="auto">
          <a:xfrm>
            <a:off x="457200" y="1524000"/>
            <a:ext cx="82280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42900" indent="-3429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800100" indent="-3429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lvl="1" eaLnBrk="1" hangingPunct="1">
              <a:spcBef>
                <a:spcPts val="550"/>
              </a:spcBef>
              <a:spcAft>
                <a:spcPts val="800"/>
              </a:spcAft>
              <a:buClr>
                <a:srgbClr val="006600"/>
              </a:buClr>
              <a:buFont typeface="Wingdings" pitchFamily="2" charset="2"/>
              <a:buChar char="§"/>
            </a:pPr>
            <a:r>
              <a:rPr lang="en-US" sz="2200" i="1">
                <a:solidFill>
                  <a:srgbClr val="0070C0"/>
                </a:solidFill>
                <a:latin typeface="Verdana" pitchFamily="32" charset="0"/>
                <a:ea typeface="MS Gothic" pitchFamily="49" charset="-128"/>
              </a:rPr>
              <a:t>Cel</a:t>
            </a:r>
            <a:r>
              <a:rPr lang="en-US" sz="2200">
                <a:solidFill>
                  <a:srgbClr val="0070C0"/>
                </a:solidFill>
                <a:latin typeface="Verdana" pitchFamily="32" charset="0"/>
                <a:ea typeface="MS Gothic" pitchFamily="49" charset="-128"/>
              </a:rPr>
              <a:t> animation </a:t>
            </a:r>
            <a:r>
              <a:rPr lang="en-US" sz="2200">
                <a:latin typeface="Verdana" pitchFamily="32" charset="0"/>
                <a:ea typeface="MS Gothic" pitchFamily="49" charset="-128"/>
              </a:rPr>
              <a:t>is a technique in which a series of progressively different graphics are used on each frame of </a:t>
            </a:r>
            <a:r>
              <a:rPr lang="en-US" sz="2200" u="sng">
                <a:latin typeface="Verdana" pitchFamily="32" charset="0"/>
                <a:ea typeface="MS Gothic" pitchFamily="49" charset="-128"/>
              </a:rPr>
              <a:t>movie film</a:t>
            </a:r>
            <a:r>
              <a:rPr lang="en-US" sz="2200">
                <a:latin typeface="Verdana" pitchFamily="32" charset="0"/>
                <a:ea typeface="MS Gothic" pitchFamily="49" charset="-128"/>
              </a:rPr>
              <a:t>.</a:t>
            </a:r>
          </a:p>
          <a:p>
            <a:pPr lvl="1" eaLnBrk="1" hangingPunct="1">
              <a:spcBef>
                <a:spcPts val="550"/>
              </a:spcBef>
              <a:spcAft>
                <a:spcPts val="800"/>
              </a:spcAft>
              <a:buClr>
                <a:srgbClr val="006600"/>
              </a:buClr>
              <a:buFont typeface="Wingdings" pitchFamily="2" charset="2"/>
              <a:buChar char="§"/>
            </a:pPr>
            <a:r>
              <a:rPr lang="en-US" sz="2200">
                <a:latin typeface="Verdana" pitchFamily="32" charset="0"/>
                <a:ea typeface="MS Gothic" pitchFamily="49" charset="-128"/>
              </a:rPr>
              <a:t>The term “</a:t>
            </a:r>
            <a:r>
              <a:rPr lang="en-US" sz="2200">
                <a:solidFill>
                  <a:srgbClr val="0070C0"/>
                </a:solidFill>
                <a:latin typeface="Verdana" pitchFamily="32" charset="0"/>
                <a:ea typeface="MS Gothic" pitchFamily="49" charset="-128"/>
              </a:rPr>
              <a:t>cel</a:t>
            </a:r>
            <a:r>
              <a:rPr lang="en-US" sz="2200">
                <a:latin typeface="Verdana" pitchFamily="32" charset="0"/>
                <a:ea typeface="MS Gothic" pitchFamily="49" charset="-128"/>
              </a:rPr>
              <a:t>” is derived from the clear celluloid sheets that were used for drawing each frame.</a:t>
            </a:r>
          </a:p>
          <a:p>
            <a:pPr lvl="1" eaLnBrk="1" hangingPunct="1">
              <a:spcBef>
                <a:spcPts val="550"/>
              </a:spcBef>
              <a:spcAft>
                <a:spcPts val="800"/>
              </a:spcAft>
              <a:buClr>
                <a:srgbClr val="006600"/>
              </a:buClr>
              <a:buFont typeface="Wingdings" pitchFamily="2" charset="2"/>
              <a:buChar char="§"/>
            </a:pPr>
            <a:r>
              <a:rPr lang="en-US" sz="2200">
                <a:latin typeface="Verdana" pitchFamily="32" charset="0"/>
                <a:ea typeface="MS Gothic" pitchFamily="49" charset="-128"/>
              </a:rPr>
              <a:t>Cel animation begins with </a:t>
            </a:r>
            <a:r>
              <a:rPr lang="en-US" sz="2200">
                <a:solidFill>
                  <a:srgbClr val="0070C0"/>
                </a:solidFill>
                <a:latin typeface="Verdana" pitchFamily="32" charset="0"/>
                <a:ea typeface="MS Gothic" pitchFamily="49" charset="-128"/>
              </a:rPr>
              <a:t>keyframes</a:t>
            </a:r>
            <a:r>
              <a:rPr lang="en-US" sz="2200">
                <a:latin typeface="Verdana" pitchFamily="32" charset="0"/>
                <a:ea typeface="MS Gothic" pitchFamily="49" charset="-128"/>
              </a:rPr>
              <a:t>.</a:t>
            </a:r>
          </a:p>
          <a:p>
            <a:pPr eaLnBrk="1" hangingPunct="1">
              <a:spcBef>
                <a:spcPts val="650"/>
              </a:spcBef>
              <a:spcAft>
                <a:spcPts val="800"/>
              </a:spcAft>
              <a:buFont typeface="Wingdings" pitchFamily="2" charset="2"/>
              <a:buChar char="§"/>
            </a:pPr>
            <a:endParaRPr lang="en-US" sz="2200">
              <a:latin typeface="Verdana" pitchFamily="32" charset="0"/>
              <a:ea typeface="MS Gothic" pitchFamily="49" charset="-128"/>
            </a:endParaRPr>
          </a:p>
        </p:txBody>
      </p:sp>
      <p:sp>
        <p:nvSpPr>
          <p:cNvPr id="15363" name="Rectangle 3"/>
          <p:cNvSpPr>
            <a:spLocks noChangeArrowheads="1"/>
          </p:cNvSpPr>
          <p:nvPr/>
        </p:nvSpPr>
        <p:spPr bwMode="auto">
          <a:xfrm>
            <a:off x="468313" y="406400"/>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p>
            <a:pPr>
              <a:spcBef>
                <a:spcPts val="650"/>
              </a:spcBef>
              <a:spcAft>
                <a:spcPts val="800"/>
              </a:spcAft>
            </a:pPr>
            <a:r>
              <a:rPr lang="en-US" sz="3200" b="1">
                <a:latin typeface="Verdana" pitchFamily="32" charset="0"/>
              </a:rPr>
              <a:t>Cel Animation</a:t>
            </a:r>
          </a:p>
        </p:txBody>
      </p:sp>
    </p:spTree>
    <p:extLst>
      <p:ext uri="{BB962C8B-B14F-4D97-AF65-F5344CB8AC3E}">
        <p14:creationId xmlns:p14="http://schemas.microsoft.com/office/powerpoint/2010/main" val="3639280622"/>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Box 1"/>
          <p:cNvSpPr txBox="1">
            <a:spLocks noChangeArrowheads="1"/>
          </p:cNvSpPr>
          <p:nvPr/>
        </p:nvSpPr>
        <p:spPr bwMode="auto">
          <a:xfrm>
            <a:off x="457200" y="1524000"/>
            <a:ext cx="82280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42950" indent="-28575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400">
                <a:latin typeface="Verdana" pitchFamily="32" charset="0"/>
              </a:rPr>
              <a:t>The frames that show the beginning and end of some action are called </a:t>
            </a:r>
            <a:r>
              <a:rPr lang="en-US" sz="2400">
                <a:solidFill>
                  <a:srgbClr val="0070C0"/>
                </a:solidFill>
                <a:latin typeface="Verdana" pitchFamily="32" charset="0"/>
              </a:rPr>
              <a:t>Keyframes</a:t>
            </a:r>
            <a:r>
              <a:rPr lang="en-US" sz="2400">
                <a:latin typeface="Verdana" pitchFamily="32" charset="0"/>
              </a:rPr>
              <a:t>.</a:t>
            </a:r>
          </a:p>
          <a:p>
            <a:pPr eaLnBrk="1" hangingPunct="1">
              <a:spcBef>
                <a:spcPts val="650"/>
              </a:spcBef>
              <a:spcAft>
                <a:spcPts val="800"/>
              </a:spcAft>
              <a:buFont typeface="Verdana" pitchFamily="32" charset="0"/>
              <a:buChar char="•"/>
            </a:pPr>
            <a:endParaRPr lang="en-US" sz="2400">
              <a:latin typeface="Verdana" pitchFamily="32" charset="0"/>
            </a:endParaRPr>
          </a:p>
          <a:p>
            <a:pPr eaLnBrk="1" hangingPunct="1">
              <a:spcBef>
                <a:spcPts val="650"/>
              </a:spcBef>
              <a:spcAft>
                <a:spcPts val="800"/>
              </a:spcAft>
              <a:buFont typeface="Verdana" pitchFamily="32" charset="0"/>
              <a:buChar char="•"/>
            </a:pPr>
            <a:r>
              <a:rPr lang="en-US" sz="2400">
                <a:latin typeface="Verdana" pitchFamily="32" charset="0"/>
                <a:ea typeface="MS Gothic" pitchFamily="49" charset="-128"/>
              </a:rPr>
              <a:t>The process of filling in the action is called </a:t>
            </a:r>
            <a:r>
              <a:rPr lang="en-US" sz="2400">
                <a:solidFill>
                  <a:schemeClr val="accent1"/>
                </a:solidFill>
                <a:latin typeface="Verdana" pitchFamily="32" charset="0"/>
                <a:ea typeface="MS Gothic" pitchFamily="49" charset="-128"/>
              </a:rPr>
              <a:t>tweening</a:t>
            </a:r>
            <a:r>
              <a:rPr lang="en-US" sz="2400">
                <a:ea typeface="MS Gothic" pitchFamily="49" charset="-128"/>
              </a:rPr>
              <a:t>.</a:t>
            </a:r>
            <a:r>
              <a:rPr lang="en-US" sz="2800">
                <a:solidFill>
                  <a:schemeClr val="bg1"/>
                </a:solidFill>
                <a:ea typeface="MS Gothic" pitchFamily="49" charset="-128"/>
              </a:rPr>
              <a:t>.</a:t>
            </a:r>
            <a:endParaRPr lang="en-US" sz="2400" b="1" i="1">
              <a:latin typeface="Verdana" pitchFamily="32" charset="0"/>
              <a:ea typeface="MS Gothic" pitchFamily="49" charset="-128"/>
            </a:endParaRPr>
          </a:p>
        </p:txBody>
      </p:sp>
      <p:sp>
        <p:nvSpPr>
          <p:cNvPr id="16387" name="Rectangle 3"/>
          <p:cNvSpPr>
            <a:spLocks noChangeArrowheads="1"/>
          </p:cNvSpPr>
          <p:nvPr/>
        </p:nvSpPr>
        <p:spPr bwMode="auto">
          <a:xfrm>
            <a:off x="468313" y="406400"/>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p>
            <a:pPr>
              <a:spcBef>
                <a:spcPts val="650"/>
              </a:spcBef>
              <a:spcAft>
                <a:spcPts val="800"/>
              </a:spcAft>
            </a:pPr>
            <a:r>
              <a:rPr lang="en-US" sz="3200" b="1">
                <a:latin typeface="Verdana" pitchFamily="32" charset="0"/>
              </a:rPr>
              <a:t>Cel Animation</a:t>
            </a:r>
          </a:p>
        </p:txBody>
      </p:sp>
    </p:spTree>
    <p:extLst>
      <p:ext uri="{BB962C8B-B14F-4D97-AF65-F5344CB8AC3E}">
        <p14:creationId xmlns:p14="http://schemas.microsoft.com/office/powerpoint/2010/main" val="3086187532"/>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ext Box 1"/>
          <p:cNvSpPr txBox="1">
            <a:spLocks noChangeArrowheads="1"/>
          </p:cNvSpPr>
          <p:nvPr/>
        </p:nvSpPr>
        <p:spPr bwMode="auto">
          <a:xfrm>
            <a:off x="747713" y="119063"/>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Computer-Generated Animation</a:t>
            </a:r>
          </a:p>
        </p:txBody>
      </p:sp>
      <p:sp>
        <p:nvSpPr>
          <p:cNvPr id="17411" name="Text Box 2"/>
          <p:cNvSpPr txBox="1">
            <a:spLocks noChangeArrowheads="1"/>
          </p:cNvSpPr>
          <p:nvPr/>
        </p:nvSpPr>
        <p:spPr bwMode="auto">
          <a:xfrm>
            <a:off x="457200" y="1524000"/>
            <a:ext cx="82280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42950" indent="-28575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400" i="1" dirty="0">
                <a:solidFill>
                  <a:srgbClr val="0070C0"/>
                </a:solidFill>
                <a:latin typeface="Verdana" pitchFamily="32" charset="0"/>
                <a:ea typeface="MS Gothic" pitchFamily="49" charset="-128"/>
              </a:rPr>
              <a:t>Computer</a:t>
            </a:r>
            <a:r>
              <a:rPr lang="en-US" sz="2400" dirty="0">
                <a:solidFill>
                  <a:srgbClr val="0070C0"/>
                </a:solidFill>
                <a:latin typeface="Verdana" pitchFamily="32" charset="0"/>
                <a:ea typeface="MS Gothic" pitchFamily="49" charset="-128"/>
              </a:rPr>
              <a:t> animation</a:t>
            </a:r>
            <a:r>
              <a:rPr lang="en-US" sz="2400" dirty="0">
                <a:solidFill>
                  <a:srgbClr val="000000"/>
                </a:solidFill>
                <a:latin typeface="Verdana" pitchFamily="32" charset="0"/>
                <a:ea typeface="MS Gothic" pitchFamily="49" charset="-128"/>
              </a:rPr>
              <a:t> is very similar to </a:t>
            </a:r>
            <a:r>
              <a:rPr lang="en-US" sz="2400" dirty="0" err="1">
                <a:solidFill>
                  <a:srgbClr val="000000"/>
                </a:solidFill>
                <a:latin typeface="Verdana" pitchFamily="32" charset="0"/>
                <a:ea typeface="MS Gothic" pitchFamily="49" charset="-128"/>
              </a:rPr>
              <a:t>cel</a:t>
            </a:r>
            <a:r>
              <a:rPr lang="en-US" sz="2400" dirty="0">
                <a:solidFill>
                  <a:srgbClr val="000000"/>
                </a:solidFill>
                <a:latin typeface="Verdana" pitchFamily="32" charset="0"/>
                <a:ea typeface="MS Gothic" pitchFamily="49" charset="-128"/>
              </a:rPr>
              <a:t> animation.</a:t>
            </a:r>
          </a:p>
          <a:p>
            <a:pPr eaLnBrk="1" hangingPunct="1">
              <a:spcBef>
                <a:spcPts val="650"/>
              </a:spcBef>
              <a:spcAft>
                <a:spcPts val="800"/>
              </a:spcAft>
              <a:buFont typeface="Verdana" pitchFamily="32" charset="0"/>
              <a:buChar char="•"/>
            </a:pPr>
            <a:r>
              <a:rPr lang="en-US" sz="2400" u="sng" dirty="0" err="1">
                <a:solidFill>
                  <a:srgbClr val="000000"/>
                </a:solidFill>
                <a:latin typeface="Verdana" pitchFamily="32" charset="0"/>
                <a:ea typeface="MS Gothic" pitchFamily="49" charset="-128"/>
              </a:rPr>
              <a:t>Keyframes</a:t>
            </a:r>
            <a:r>
              <a:rPr lang="en-US" sz="2400" dirty="0">
                <a:solidFill>
                  <a:srgbClr val="000000"/>
                </a:solidFill>
                <a:latin typeface="Verdana" pitchFamily="32" charset="0"/>
                <a:ea typeface="MS Gothic" pitchFamily="49" charset="-128"/>
              </a:rPr>
              <a:t> and </a:t>
            </a:r>
            <a:r>
              <a:rPr lang="en-US" sz="2400" u="sng" dirty="0" err="1">
                <a:solidFill>
                  <a:srgbClr val="000000"/>
                </a:solidFill>
                <a:latin typeface="Verdana" pitchFamily="32" charset="0"/>
                <a:ea typeface="MS Gothic" pitchFamily="49" charset="-128"/>
              </a:rPr>
              <a:t>tweening</a:t>
            </a:r>
            <a:r>
              <a:rPr lang="en-US" sz="2400" dirty="0">
                <a:solidFill>
                  <a:srgbClr val="000000"/>
                </a:solidFill>
                <a:latin typeface="Verdana" pitchFamily="32" charset="0"/>
                <a:ea typeface="MS Gothic" pitchFamily="49" charset="-128"/>
              </a:rPr>
              <a:t> techniques are often used.</a:t>
            </a:r>
          </a:p>
          <a:p>
            <a:pPr eaLnBrk="1" hangingPunct="1">
              <a:spcBef>
                <a:spcPts val="650"/>
              </a:spcBef>
              <a:spcAft>
                <a:spcPts val="800"/>
              </a:spcAft>
              <a:buFont typeface="Verdana" pitchFamily="32" charset="0"/>
              <a:buChar char="•"/>
            </a:pPr>
            <a:r>
              <a:rPr lang="en-US" sz="2400" dirty="0">
                <a:solidFill>
                  <a:srgbClr val="000000"/>
                </a:solidFill>
                <a:latin typeface="Verdana" pitchFamily="32" charset="0"/>
                <a:ea typeface="MS Gothic" pitchFamily="49" charset="-128"/>
              </a:rPr>
              <a:t>The primary difference is in how much must be </a:t>
            </a:r>
            <a:r>
              <a:rPr lang="en-US" sz="2400" u="sng" dirty="0">
                <a:solidFill>
                  <a:srgbClr val="000000"/>
                </a:solidFill>
                <a:latin typeface="Verdana" pitchFamily="32" charset="0"/>
                <a:ea typeface="MS Gothic" pitchFamily="49" charset="-128"/>
              </a:rPr>
              <a:t>drawn by the animator</a:t>
            </a:r>
            <a:r>
              <a:rPr lang="en-US" sz="2400" dirty="0">
                <a:solidFill>
                  <a:srgbClr val="000000"/>
                </a:solidFill>
                <a:latin typeface="Verdana" pitchFamily="32" charset="0"/>
                <a:ea typeface="MS Gothic" pitchFamily="49" charset="-128"/>
              </a:rPr>
              <a:t> and how much is automatically </a:t>
            </a:r>
            <a:r>
              <a:rPr lang="en-US" sz="2400" u="sng" dirty="0">
                <a:solidFill>
                  <a:srgbClr val="000000"/>
                </a:solidFill>
                <a:latin typeface="Verdana" pitchFamily="32" charset="0"/>
                <a:ea typeface="MS Gothic" pitchFamily="49" charset="-128"/>
              </a:rPr>
              <a:t>generated by the software</a:t>
            </a:r>
            <a:r>
              <a:rPr lang="en-US" sz="2400" dirty="0">
                <a:solidFill>
                  <a:srgbClr val="000000"/>
                </a:solidFill>
                <a:latin typeface="Verdana" pitchFamily="32" charset="0"/>
                <a:ea typeface="MS Gothic" pitchFamily="49" charset="-128"/>
              </a:rPr>
              <a:t>.</a:t>
            </a:r>
          </a:p>
          <a:p>
            <a:pPr eaLnBrk="1" hangingPunct="1">
              <a:spcBef>
                <a:spcPts val="650"/>
              </a:spcBef>
              <a:spcAft>
                <a:spcPts val="800"/>
              </a:spcAft>
              <a:buFont typeface="Verdana" pitchFamily="32" charset="0"/>
              <a:buChar char="•"/>
            </a:pPr>
            <a:endParaRPr lang="en-US" sz="2400" dirty="0">
              <a:solidFill>
                <a:srgbClr val="000000"/>
              </a:solidFill>
              <a:latin typeface="Verdana" pitchFamily="32" charset="0"/>
              <a:ea typeface="MS Gothic" pitchFamily="49" charset="-128"/>
            </a:endParaRPr>
          </a:p>
          <a:p>
            <a:pPr eaLnBrk="1" hangingPunct="1">
              <a:spcBef>
                <a:spcPts val="650"/>
              </a:spcBef>
              <a:spcAft>
                <a:spcPts val="800"/>
              </a:spcAft>
              <a:buFont typeface="Verdana" pitchFamily="32" charset="0"/>
              <a:buChar char="•"/>
            </a:pPr>
            <a:r>
              <a:rPr lang="en-US" sz="2400" dirty="0">
                <a:hlinkClick r:id="rId3"/>
              </a:rPr>
              <a:t>http://muffinfilms.com</a:t>
            </a:r>
            <a:r>
              <a:rPr lang="en-US" sz="2400" dirty="0"/>
              <a:t> </a:t>
            </a:r>
          </a:p>
        </p:txBody>
      </p:sp>
    </p:spTree>
    <p:extLst>
      <p:ext uri="{BB962C8B-B14F-4D97-AF65-F5344CB8AC3E}">
        <p14:creationId xmlns:p14="http://schemas.microsoft.com/office/powerpoint/2010/main" val="1755548301"/>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Text Box 2"/>
          <p:cNvSpPr txBox="1">
            <a:spLocks noChangeArrowheads="1"/>
          </p:cNvSpPr>
          <p:nvPr/>
        </p:nvSpPr>
        <p:spPr bwMode="auto">
          <a:xfrm>
            <a:off x="457200" y="1524000"/>
            <a:ext cx="8228013"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sz="2400">
                <a:solidFill>
                  <a:schemeClr val="bg1"/>
                </a:solidFill>
                <a:latin typeface="Arial" charset="0"/>
                <a:ea typeface="MS Gothic" pitchFamily="49" charset="-128"/>
              </a:defRPr>
            </a:lvl1pPr>
            <a:lvl2pPr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sz="2400">
                <a:solidFill>
                  <a:schemeClr val="bg1"/>
                </a:solidFill>
                <a:latin typeface="Arial" charset="0"/>
                <a:ea typeface="MS Gothic" pitchFamily="49" charset="-128"/>
              </a:defRPr>
            </a:lvl2pPr>
            <a:lvl3pPr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sz="2400">
                <a:solidFill>
                  <a:schemeClr val="bg1"/>
                </a:solidFill>
                <a:latin typeface="Arial" charset="0"/>
                <a:ea typeface="MS Gothic" pitchFamily="49" charset="-128"/>
              </a:defRPr>
            </a:lvl3pPr>
            <a:lvl4pPr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sz="2400">
                <a:solidFill>
                  <a:schemeClr val="bg1"/>
                </a:solidFill>
                <a:latin typeface="Arial" charset="0"/>
                <a:ea typeface="MS Gothic" pitchFamily="49" charset="-128"/>
              </a:defRPr>
            </a:lvl4pPr>
            <a:lvl5pPr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sz="2400">
                <a:solidFill>
                  <a:schemeClr val="bg1"/>
                </a:solidFill>
                <a:latin typeface="Arial" charset="0"/>
                <a:ea typeface="MS Gothic" pitchFamily="49" charset="-128"/>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12" charse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sz="2400">
                <a:solidFill>
                  <a:schemeClr val="bg1"/>
                </a:solidFill>
                <a:latin typeface="Arial" charset="0"/>
                <a:ea typeface="MS Gothic" pitchFamily="49" charset="-128"/>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12" charse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sz="2400">
                <a:solidFill>
                  <a:schemeClr val="bg1"/>
                </a:solidFill>
                <a:latin typeface="Arial" charset="0"/>
                <a:ea typeface="MS Gothic" pitchFamily="49" charset="-128"/>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12" charse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sz="2400">
                <a:solidFill>
                  <a:schemeClr val="bg1"/>
                </a:solidFill>
                <a:latin typeface="Arial" charset="0"/>
                <a:ea typeface="MS Gothic" pitchFamily="49" charset="-128"/>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12" charse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sz="2400">
                <a:solidFill>
                  <a:schemeClr val="bg1"/>
                </a:solidFill>
                <a:latin typeface="Arial" charset="0"/>
                <a:ea typeface="MS Gothic" pitchFamily="49" charset="-128"/>
              </a:defRPr>
            </a:lvl9pPr>
          </a:lstStyle>
          <a:p>
            <a:pPr>
              <a:buFont typeface="Verdana" pitchFamily="32" charset="0"/>
              <a:buChar char="•"/>
              <a:defRPr/>
            </a:pPr>
            <a:r>
              <a:rPr lang="en-US" i="1" dirty="0">
                <a:solidFill>
                  <a:srgbClr val="0070C0"/>
                </a:solidFill>
                <a:latin typeface="Verdana" pitchFamily="32" charset="0"/>
              </a:rPr>
              <a:t>Kinematics</a:t>
            </a:r>
            <a:r>
              <a:rPr lang="en-US" dirty="0">
                <a:solidFill>
                  <a:srgbClr val="0070C0"/>
                </a:solidFill>
                <a:latin typeface="Verdana" pitchFamily="32" charset="0"/>
              </a:rPr>
              <a:t> </a:t>
            </a:r>
            <a:r>
              <a:rPr lang="en-US" dirty="0">
                <a:solidFill>
                  <a:srgbClr val="000000"/>
                </a:solidFill>
                <a:latin typeface="Verdana" pitchFamily="32" charset="0"/>
              </a:rPr>
              <a:t>is the study of motion of joint structures (such as people). </a:t>
            </a:r>
          </a:p>
          <a:p>
            <a:pPr>
              <a:buFont typeface="Verdana" pitchFamily="32" charset="0"/>
              <a:buChar char="•"/>
              <a:defRPr/>
            </a:pPr>
            <a:endParaRPr lang="en-US" dirty="0">
              <a:solidFill>
                <a:srgbClr val="000000"/>
              </a:solidFill>
              <a:latin typeface="Verdana" pitchFamily="32" charset="0"/>
            </a:endParaRPr>
          </a:p>
          <a:p>
            <a:pPr>
              <a:buFont typeface="Verdana" pitchFamily="32" charset="0"/>
              <a:buChar char="•"/>
              <a:defRPr/>
            </a:pPr>
            <a:r>
              <a:rPr lang="en-US" dirty="0">
                <a:solidFill>
                  <a:srgbClr val="000000"/>
                </a:solidFill>
                <a:latin typeface="Verdana" pitchFamily="32" charset="0"/>
              </a:rPr>
              <a:t>Realistic animation of such movement can be complex.</a:t>
            </a:r>
          </a:p>
          <a:p>
            <a:pPr marL="0" indent="0">
              <a:defRPr/>
            </a:pPr>
            <a:endParaRPr lang="en-US" dirty="0">
              <a:solidFill>
                <a:srgbClr val="000000"/>
              </a:solidFill>
              <a:latin typeface="Verdana" pitchFamily="32" charset="0"/>
            </a:endParaRPr>
          </a:p>
          <a:p>
            <a:pPr eaLnBrk="1" hangingPunct="1">
              <a:spcBef>
                <a:spcPts val="650"/>
              </a:spcBef>
              <a:spcAft>
                <a:spcPts val="800"/>
              </a:spcAft>
              <a:buFont typeface="Verdana" pitchFamily="32" charset="0"/>
              <a:buChar char="•"/>
              <a:defRPr/>
            </a:pPr>
            <a:r>
              <a:rPr lang="en-US" i="1" dirty="0">
                <a:solidFill>
                  <a:srgbClr val="0070C0"/>
                </a:solidFill>
                <a:latin typeface="Verdana" pitchFamily="32" charset="0"/>
              </a:rPr>
              <a:t>Inverse</a:t>
            </a:r>
            <a:r>
              <a:rPr lang="en-US" dirty="0">
                <a:solidFill>
                  <a:srgbClr val="0070C0"/>
                </a:solidFill>
                <a:latin typeface="Verdana" pitchFamily="32" charset="0"/>
              </a:rPr>
              <a:t> kinematics</a:t>
            </a:r>
            <a:r>
              <a:rPr lang="en-US" dirty="0">
                <a:solidFill>
                  <a:srgbClr val="000000"/>
                </a:solidFill>
                <a:latin typeface="Verdana" pitchFamily="32" charset="0"/>
              </a:rPr>
              <a:t> is the process of </a:t>
            </a:r>
            <a:r>
              <a:rPr lang="en-US" u="sng" dirty="0">
                <a:solidFill>
                  <a:srgbClr val="000000"/>
                </a:solidFill>
                <a:latin typeface="Verdana" pitchFamily="32" charset="0"/>
              </a:rPr>
              <a:t>linking objects</a:t>
            </a:r>
            <a:r>
              <a:rPr lang="en-US" dirty="0">
                <a:solidFill>
                  <a:srgbClr val="000000"/>
                </a:solidFill>
                <a:latin typeface="Verdana" pitchFamily="32" charset="0"/>
              </a:rPr>
              <a:t>, and defining their relationship and limits.</a:t>
            </a:r>
          </a:p>
          <a:p>
            <a:pPr eaLnBrk="1" hangingPunct="1">
              <a:spcBef>
                <a:spcPts val="650"/>
              </a:spcBef>
              <a:spcAft>
                <a:spcPts val="800"/>
              </a:spcAft>
              <a:defRPr/>
            </a:pPr>
            <a:endParaRPr lang="en-US" dirty="0">
              <a:solidFill>
                <a:srgbClr val="000000"/>
              </a:solidFill>
              <a:latin typeface="Verdana" pitchFamily="32" charset="0"/>
            </a:endParaRPr>
          </a:p>
        </p:txBody>
      </p:sp>
      <p:sp>
        <p:nvSpPr>
          <p:cNvPr id="18435" name="Text Box 1"/>
          <p:cNvSpPr txBox="1">
            <a:spLocks noChangeArrowheads="1"/>
          </p:cNvSpPr>
          <p:nvPr/>
        </p:nvSpPr>
        <p:spPr bwMode="auto">
          <a:xfrm>
            <a:off x="747713" y="119063"/>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Computer-Generated Animation</a:t>
            </a:r>
          </a:p>
        </p:txBody>
      </p:sp>
    </p:spTree>
    <p:extLst>
      <p:ext uri="{BB962C8B-B14F-4D97-AF65-F5344CB8AC3E}">
        <p14:creationId xmlns:p14="http://schemas.microsoft.com/office/powerpoint/2010/main" val="4122774831"/>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3729038"/>
            <a:ext cx="5834063" cy="1865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9459" name="Text Box 2"/>
          <p:cNvSpPr txBox="1">
            <a:spLocks noChangeArrowheads="1"/>
          </p:cNvSpPr>
          <p:nvPr/>
        </p:nvSpPr>
        <p:spPr bwMode="auto">
          <a:xfrm>
            <a:off x="1295400" y="5791200"/>
            <a:ext cx="57150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algn="ctr" eaLnBrk="1" hangingPunct="1"/>
            <a:r>
              <a:rPr lang="en-US" sz="1600">
                <a:solidFill>
                  <a:srgbClr val="006600"/>
                </a:solidFill>
                <a:latin typeface="Verdana" pitchFamily="32" charset="0"/>
                <a:ea typeface="MS Gothic" pitchFamily="49" charset="-128"/>
              </a:rPr>
              <a:t>Making GIF animations</a:t>
            </a:r>
          </a:p>
        </p:txBody>
      </p:sp>
      <p:pic>
        <p:nvPicPr>
          <p:cNvPr id="19460" name="Picture 3"/>
          <p:cNvPicPr>
            <a:picLocks noChangeAspect="1" noChangeArrowheads="1"/>
          </p:cNvPicPr>
          <p:nvPr/>
        </p:nvPicPr>
        <p:blipFill>
          <a:blip r:embed="rId4">
            <a:extLst>
              <a:ext uri="{28A0092B-C50C-407E-A947-70E740481C1C}">
                <a14:useLocalDpi xmlns:a14="http://schemas.microsoft.com/office/drawing/2010/main" val="0"/>
              </a:ext>
            </a:extLst>
          </a:blip>
          <a:srcRect l="-18100" r="-18100"/>
          <a:stretch>
            <a:fillRect/>
          </a:stretch>
        </p:blipFill>
        <p:spPr bwMode="auto">
          <a:xfrm>
            <a:off x="2459038" y="1524000"/>
            <a:ext cx="5062537" cy="30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19461" name="Text Box 1"/>
          <p:cNvSpPr txBox="1">
            <a:spLocks noChangeArrowheads="1"/>
          </p:cNvSpPr>
          <p:nvPr/>
        </p:nvSpPr>
        <p:spPr bwMode="auto">
          <a:xfrm>
            <a:off x="747713" y="119063"/>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Computer-Generated Animation</a:t>
            </a:r>
          </a:p>
        </p:txBody>
      </p:sp>
    </p:spTree>
    <p:extLst>
      <p:ext uri="{BB962C8B-B14F-4D97-AF65-F5344CB8AC3E}">
        <p14:creationId xmlns:p14="http://schemas.microsoft.com/office/powerpoint/2010/main" val="1198088764"/>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ext Box 2"/>
          <p:cNvSpPr txBox="1">
            <a:spLocks noChangeArrowheads="1"/>
          </p:cNvSpPr>
          <p:nvPr/>
        </p:nvSpPr>
        <p:spPr bwMode="auto">
          <a:xfrm>
            <a:off x="1295400" y="5791200"/>
            <a:ext cx="5715000" cy="32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algn="ctr" eaLnBrk="1" hangingPunct="1"/>
            <a:r>
              <a:rPr lang="en-US" sz="1600">
                <a:solidFill>
                  <a:srgbClr val="006600"/>
                </a:solidFill>
                <a:latin typeface="Verdana" pitchFamily="32" charset="0"/>
                <a:ea typeface="MS Gothic" pitchFamily="49" charset="-128"/>
              </a:rPr>
              <a:t>Making GIF animations</a:t>
            </a:r>
          </a:p>
        </p:txBody>
      </p:sp>
      <p:sp>
        <p:nvSpPr>
          <p:cNvPr id="20483" name="Text Box 1"/>
          <p:cNvSpPr txBox="1">
            <a:spLocks noChangeArrowheads="1"/>
          </p:cNvSpPr>
          <p:nvPr/>
        </p:nvSpPr>
        <p:spPr bwMode="auto">
          <a:xfrm>
            <a:off x="747713" y="119063"/>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Computer-Generated Animation</a:t>
            </a:r>
          </a:p>
        </p:txBody>
      </p:sp>
      <p:grpSp>
        <p:nvGrpSpPr>
          <p:cNvPr id="20484" name="Group 1"/>
          <p:cNvGrpSpPr>
            <a:grpSpLocks/>
          </p:cNvGrpSpPr>
          <p:nvPr/>
        </p:nvGrpSpPr>
        <p:grpSpPr bwMode="auto">
          <a:xfrm>
            <a:off x="1066800" y="1341438"/>
            <a:ext cx="7008813" cy="4217987"/>
            <a:chOff x="672" y="864"/>
            <a:chExt cx="4415" cy="2657"/>
          </a:xfrm>
        </p:grpSpPr>
        <p:pic>
          <p:nvPicPr>
            <p:cNvPr id="20485" name="Picture 2"/>
            <p:cNvPicPr>
              <a:picLocks noChangeAspect="1" noChangeArrowheads="1"/>
            </p:cNvPicPr>
            <p:nvPr/>
          </p:nvPicPr>
          <p:blipFill>
            <a:blip r:embed="rId3">
              <a:extLst>
                <a:ext uri="{28A0092B-C50C-407E-A947-70E740481C1C}">
                  <a14:useLocalDpi xmlns:a14="http://schemas.microsoft.com/office/drawing/2010/main" val="0"/>
                </a:ext>
              </a:extLst>
            </a:blip>
            <a:srcRect l="-12279" r="-12279"/>
            <a:stretch>
              <a:fillRect/>
            </a:stretch>
          </p:blipFill>
          <p:spPr bwMode="auto">
            <a:xfrm>
              <a:off x="672" y="864"/>
              <a:ext cx="4416" cy="2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20486" name="Text Box 3"/>
            <p:cNvSpPr txBox="1">
              <a:spLocks noChangeArrowheads="1"/>
            </p:cNvSpPr>
            <p:nvPr/>
          </p:nvSpPr>
          <p:spPr bwMode="auto">
            <a:xfrm>
              <a:off x="672" y="864"/>
              <a:ext cx="4416" cy="26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p>
          </p:txBody>
        </p:sp>
      </p:grpSp>
    </p:spTree>
    <p:extLst>
      <p:ext uri="{BB962C8B-B14F-4D97-AF65-F5344CB8AC3E}">
        <p14:creationId xmlns:p14="http://schemas.microsoft.com/office/powerpoint/2010/main" val="1847036386"/>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ext Box 1"/>
          <p:cNvSpPr txBox="1">
            <a:spLocks noChangeArrowheads="1"/>
          </p:cNvSpPr>
          <p:nvPr/>
        </p:nvSpPr>
        <p:spPr bwMode="auto">
          <a:xfrm>
            <a:off x="457200" y="1524000"/>
            <a:ext cx="36576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42950" indent="-28575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400" i="1">
                <a:solidFill>
                  <a:srgbClr val="0070C0"/>
                </a:solidFill>
                <a:latin typeface="Verdana" pitchFamily="32" charset="0"/>
                <a:ea typeface="MS Gothic" pitchFamily="49" charset="-128"/>
              </a:rPr>
              <a:t>Morphing</a:t>
            </a:r>
            <a:r>
              <a:rPr lang="en-US" sz="2400">
                <a:solidFill>
                  <a:srgbClr val="0070C0"/>
                </a:solidFill>
                <a:latin typeface="Verdana" pitchFamily="32" charset="0"/>
                <a:ea typeface="MS Gothic" pitchFamily="49" charset="-128"/>
              </a:rPr>
              <a:t> </a:t>
            </a:r>
            <a:r>
              <a:rPr lang="en-US" sz="2400">
                <a:solidFill>
                  <a:srgbClr val="000000"/>
                </a:solidFill>
                <a:latin typeface="Verdana" pitchFamily="32" charset="0"/>
                <a:ea typeface="MS Gothic" pitchFamily="49" charset="-128"/>
              </a:rPr>
              <a:t>is the process of </a:t>
            </a:r>
            <a:r>
              <a:rPr lang="en-US" sz="2400">
                <a:solidFill>
                  <a:srgbClr val="FF0000"/>
                </a:solidFill>
                <a:latin typeface="Verdana" pitchFamily="32" charset="0"/>
                <a:ea typeface="MS Gothic" pitchFamily="49" charset="-128"/>
              </a:rPr>
              <a:t>transitioning </a:t>
            </a:r>
            <a:r>
              <a:rPr lang="en-US" sz="2400">
                <a:solidFill>
                  <a:srgbClr val="000000"/>
                </a:solidFill>
                <a:latin typeface="Verdana" pitchFamily="32" charset="0"/>
                <a:ea typeface="MS Gothic" pitchFamily="49" charset="-128"/>
              </a:rPr>
              <a:t>from one image to another.</a:t>
            </a:r>
          </a:p>
          <a:p>
            <a:pPr eaLnBrk="1" hangingPunct="1">
              <a:spcBef>
                <a:spcPts val="650"/>
              </a:spcBef>
              <a:spcAft>
                <a:spcPts val="800"/>
              </a:spcAft>
              <a:buFont typeface="Verdana" pitchFamily="32" charset="0"/>
              <a:buChar char="•"/>
            </a:pPr>
            <a:r>
              <a:rPr lang="en-US" sz="2400">
                <a:ea typeface="MS Gothic" pitchFamily="49" charset="-128"/>
              </a:rPr>
              <a:t> </a:t>
            </a:r>
            <a:r>
              <a:rPr lang="en-US" sz="2400">
                <a:latin typeface="Verdana" pitchFamily="32" charset="0"/>
              </a:rPr>
              <a:t>When morphing, set </a:t>
            </a:r>
            <a:r>
              <a:rPr lang="en-US" sz="2400">
                <a:solidFill>
                  <a:srgbClr val="FF0000"/>
                </a:solidFill>
                <a:latin typeface="Verdana" pitchFamily="32" charset="0"/>
              </a:rPr>
              <a:t>key elements</a:t>
            </a:r>
            <a:r>
              <a:rPr lang="en-US" sz="2400">
                <a:latin typeface="Verdana" pitchFamily="32" charset="0"/>
              </a:rPr>
              <a:t> (such as a nose) to share the same location.</a:t>
            </a:r>
            <a:endParaRPr lang="en-US" sz="2400">
              <a:solidFill>
                <a:srgbClr val="000000"/>
              </a:solidFill>
              <a:latin typeface="Verdana" pitchFamily="32" charset="0"/>
            </a:endParaRPr>
          </a:p>
        </p:txBody>
      </p:sp>
      <p:pic>
        <p:nvPicPr>
          <p:cNvPr id="2150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0" y="1600200"/>
            <a:ext cx="3657600"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21508" name="Text Box 1"/>
          <p:cNvSpPr txBox="1">
            <a:spLocks noChangeArrowheads="1"/>
          </p:cNvSpPr>
          <p:nvPr/>
        </p:nvSpPr>
        <p:spPr bwMode="auto">
          <a:xfrm>
            <a:off x="747713" y="119063"/>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Computer-Generated Animation</a:t>
            </a:r>
          </a:p>
        </p:txBody>
      </p:sp>
    </p:spTree>
    <p:extLst>
      <p:ext uri="{BB962C8B-B14F-4D97-AF65-F5344CB8AC3E}">
        <p14:creationId xmlns:p14="http://schemas.microsoft.com/office/powerpoint/2010/main" val="3656171590"/>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ext Box 1"/>
          <p:cNvSpPr txBox="1">
            <a:spLocks noChangeArrowheads="1"/>
          </p:cNvSpPr>
          <p:nvPr/>
        </p:nvSpPr>
        <p:spPr bwMode="auto">
          <a:xfrm>
            <a:off x="1143000" y="52388"/>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Making Successful Animations</a:t>
            </a:r>
          </a:p>
        </p:txBody>
      </p:sp>
      <p:sp>
        <p:nvSpPr>
          <p:cNvPr id="28675" name="Text Box 2"/>
          <p:cNvSpPr txBox="1">
            <a:spLocks noChangeArrowheads="1"/>
          </p:cNvSpPr>
          <p:nvPr/>
        </p:nvSpPr>
        <p:spPr bwMode="auto">
          <a:xfrm>
            <a:off x="457200" y="1524000"/>
            <a:ext cx="82280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42950" indent="-28575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400" u="sng">
                <a:solidFill>
                  <a:srgbClr val="000000"/>
                </a:solidFill>
                <a:latin typeface="Verdana" pitchFamily="32" charset="0"/>
                <a:ea typeface="MS Gothic" pitchFamily="49" charset="-128"/>
              </a:rPr>
              <a:t>Use animation </a:t>
            </a:r>
            <a:r>
              <a:rPr lang="en-US" sz="2400">
                <a:solidFill>
                  <a:srgbClr val="FF0000"/>
                </a:solidFill>
                <a:latin typeface="Verdana" pitchFamily="32" charset="0"/>
                <a:ea typeface="MS Gothic" pitchFamily="49" charset="-128"/>
              </a:rPr>
              <a:t>carefully</a:t>
            </a:r>
            <a:r>
              <a:rPr lang="en-US" sz="2400">
                <a:solidFill>
                  <a:srgbClr val="000000"/>
                </a:solidFill>
                <a:latin typeface="Verdana" pitchFamily="32" charset="0"/>
                <a:ea typeface="MS Gothic" pitchFamily="49" charset="-128"/>
              </a:rPr>
              <a:t> and </a:t>
            </a:r>
            <a:r>
              <a:rPr lang="en-US" sz="2400">
                <a:solidFill>
                  <a:srgbClr val="FF0000"/>
                </a:solidFill>
                <a:latin typeface="Verdana" pitchFamily="32" charset="0"/>
                <a:ea typeface="MS Gothic" pitchFamily="49" charset="-128"/>
              </a:rPr>
              <a:t>sparingly</a:t>
            </a:r>
            <a:r>
              <a:rPr lang="en-US" sz="2400">
                <a:solidFill>
                  <a:srgbClr val="000000"/>
                </a:solidFill>
                <a:latin typeface="Verdana" pitchFamily="32" charset="0"/>
                <a:ea typeface="MS Gothic" pitchFamily="49" charset="-128"/>
              </a:rPr>
              <a:t>.</a:t>
            </a:r>
          </a:p>
          <a:p>
            <a:pPr eaLnBrk="1" hangingPunct="1">
              <a:spcBef>
                <a:spcPts val="650"/>
              </a:spcBef>
              <a:spcAft>
                <a:spcPts val="800"/>
              </a:spcAft>
              <a:buFont typeface="Verdana" pitchFamily="32" charset="0"/>
              <a:buChar char="•"/>
            </a:pPr>
            <a:r>
              <a:rPr lang="en-US" sz="2400" u="sng">
                <a:solidFill>
                  <a:srgbClr val="000000"/>
                </a:solidFill>
                <a:latin typeface="Verdana" pitchFamily="32" charset="0"/>
                <a:ea typeface="MS Gothic" pitchFamily="49" charset="-128"/>
              </a:rPr>
              <a:t>High-quality animations </a:t>
            </a:r>
            <a:r>
              <a:rPr lang="en-US" sz="2400">
                <a:solidFill>
                  <a:srgbClr val="000000"/>
                </a:solidFill>
                <a:latin typeface="Verdana" pitchFamily="32" charset="0"/>
                <a:ea typeface="MS Gothic" pitchFamily="49" charset="-128"/>
              </a:rPr>
              <a:t>require </a:t>
            </a:r>
            <a:r>
              <a:rPr lang="en-US" sz="2400">
                <a:solidFill>
                  <a:srgbClr val="FF0000"/>
                </a:solidFill>
                <a:latin typeface="Verdana" pitchFamily="32" charset="0"/>
                <a:ea typeface="MS Gothic" pitchFamily="49" charset="-128"/>
              </a:rPr>
              <a:t>superior</a:t>
            </a:r>
            <a:r>
              <a:rPr lang="en-US" sz="2400">
                <a:solidFill>
                  <a:srgbClr val="000000"/>
                </a:solidFill>
                <a:latin typeface="Verdana" pitchFamily="32" charset="0"/>
                <a:ea typeface="MS Gothic" pitchFamily="49" charset="-128"/>
              </a:rPr>
              <a:t> display </a:t>
            </a:r>
            <a:r>
              <a:rPr lang="en-US" sz="2400" u="sng">
                <a:solidFill>
                  <a:srgbClr val="000000"/>
                </a:solidFill>
                <a:latin typeface="Verdana" pitchFamily="32" charset="0"/>
                <a:ea typeface="MS Gothic" pitchFamily="49" charset="-128"/>
              </a:rPr>
              <a:t>platforms</a:t>
            </a:r>
            <a:r>
              <a:rPr lang="en-US" sz="2400">
                <a:solidFill>
                  <a:srgbClr val="000000"/>
                </a:solidFill>
                <a:latin typeface="Verdana" pitchFamily="32" charset="0"/>
                <a:ea typeface="MS Gothic" pitchFamily="49" charset="-128"/>
              </a:rPr>
              <a:t> and </a:t>
            </a:r>
            <a:r>
              <a:rPr lang="en-US" sz="2400" u="sng">
                <a:solidFill>
                  <a:srgbClr val="000000"/>
                </a:solidFill>
                <a:latin typeface="Verdana" pitchFamily="32" charset="0"/>
                <a:ea typeface="MS Gothic" pitchFamily="49" charset="-128"/>
              </a:rPr>
              <a:t>hardware</a:t>
            </a:r>
            <a:r>
              <a:rPr lang="en-US" sz="2400">
                <a:solidFill>
                  <a:srgbClr val="000000"/>
                </a:solidFill>
                <a:latin typeface="Verdana" pitchFamily="32" charset="0"/>
                <a:ea typeface="MS Gothic" pitchFamily="49" charset="-128"/>
              </a:rPr>
              <a:t>, as well as raw computing horsepower.</a:t>
            </a:r>
          </a:p>
          <a:p>
            <a:pPr eaLnBrk="1" hangingPunct="1">
              <a:spcBef>
                <a:spcPts val="650"/>
              </a:spcBef>
              <a:spcAft>
                <a:spcPts val="800"/>
              </a:spcAft>
              <a:buFont typeface="Verdana" pitchFamily="32" charset="0"/>
              <a:buChar char="•"/>
            </a:pPr>
            <a:r>
              <a:rPr lang="en-US" sz="2400">
                <a:solidFill>
                  <a:srgbClr val="FF0000"/>
                </a:solidFill>
                <a:latin typeface="Verdana" pitchFamily="32" charset="0"/>
                <a:ea typeface="MS Gothic" pitchFamily="49" charset="-128"/>
              </a:rPr>
              <a:t>File compression </a:t>
            </a:r>
            <a:r>
              <a:rPr lang="en-US" sz="2400">
                <a:solidFill>
                  <a:srgbClr val="000000"/>
                </a:solidFill>
                <a:latin typeface="Verdana" pitchFamily="32" charset="0"/>
                <a:ea typeface="MS Gothic" pitchFamily="49" charset="-128"/>
              </a:rPr>
              <a:t>is very important when preparing animation files for the Web.</a:t>
            </a:r>
          </a:p>
          <a:p>
            <a:pPr eaLnBrk="1" hangingPunct="1">
              <a:spcBef>
                <a:spcPts val="650"/>
              </a:spcBef>
              <a:spcAft>
                <a:spcPts val="800"/>
              </a:spcAft>
            </a:pPr>
            <a:endParaRPr lang="en-US" sz="2400">
              <a:solidFill>
                <a:srgbClr val="000000"/>
              </a:solidFill>
              <a:latin typeface="Verdana" pitchFamily="32" charset="0"/>
              <a:ea typeface="MS Gothic" pitchFamily="49" charset="-128"/>
            </a:endParaRPr>
          </a:p>
        </p:txBody>
      </p:sp>
    </p:spTree>
    <p:extLst>
      <p:ext uri="{BB962C8B-B14F-4D97-AF65-F5344CB8AC3E}">
        <p14:creationId xmlns:p14="http://schemas.microsoft.com/office/powerpoint/2010/main" val="2016012100"/>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ext Box 1"/>
          <p:cNvSpPr txBox="1">
            <a:spLocks noChangeArrowheads="1"/>
          </p:cNvSpPr>
          <p:nvPr/>
        </p:nvSpPr>
        <p:spPr bwMode="auto">
          <a:xfrm>
            <a:off x="1143000" y="47625"/>
            <a:ext cx="8001000" cy="638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Making Successful Animations</a:t>
            </a:r>
            <a:endParaRPr lang="en-US" sz="3000" b="1" i="1">
              <a:latin typeface="Verdana" pitchFamily="32" charset="0"/>
              <a:ea typeface="MS Gothic" pitchFamily="49" charset="-128"/>
            </a:endParaRPr>
          </a:p>
        </p:txBody>
      </p:sp>
      <p:sp>
        <p:nvSpPr>
          <p:cNvPr id="29699" name="Text Box 2"/>
          <p:cNvSpPr txBox="1">
            <a:spLocks noChangeArrowheads="1"/>
          </p:cNvSpPr>
          <p:nvPr/>
        </p:nvSpPr>
        <p:spPr bwMode="auto">
          <a:xfrm>
            <a:off x="381000" y="685800"/>
            <a:ext cx="83058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38188" indent="-28098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1600" dirty="0">
                <a:latin typeface="+mj-lt"/>
                <a:ea typeface="MS Gothic" pitchFamily="49" charset="-128"/>
              </a:rPr>
              <a:t>Some animation tools are:</a:t>
            </a:r>
          </a:p>
          <a:p>
            <a:pPr marL="342900" indent="-285750" eaLnBrk="1" hangingPunct="1">
              <a:spcBef>
                <a:spcPts val="550"/>
              </a:spcBef>
              <a:spcAft>
                <a:spcPts val="800"/>
              </a:spcAft>
              <a:buClr>
                <a:srgbClr val="006600"/>
              </a:buClr>
              <a:buFont typeface="Courier New" charset="0"/>
              <a:buChar char="o"/>
            </a:pPr>
            <a:r>
              <a:rPr lang="en-US" sz="1600" b="1" dirty="0">
                <a:latin typeface="+mj-lt"/>
                <a:ea typeface="MS Gothic" pitchFamily="49" charset="-128"/>
              </a:rPr>
              <a:t>OpenGL</a:t>
            </a:r>
            <a:r>
              <a:rPr lang="en-US" sz="1600" dirty="0">
                <a:latin typeface="+mj-lt"/>
                <a:ea typeface="MS Gothic" pitchFamily="49" charset="-128"/>
              </a:rPr>
              <a:t>: </a:t>
            </a:r>
            <a:r>
              <a:rPr lang="en-US" sz="1600" dirty="0">
                <a:latin typeface="+mj-lt"/>
              </a:rPr>
              <a:t>a </a:t>
            </a:r>
            <a:r>
              <a:rPr lang="en-US" sz="1600" dirty="0">
                <a:latin typeface="+mj-lt"/>
                <a:hlinkClick r:id="rId3" tooltip="Language-independent specification"/>
              </a:rPr>
              <a:t>cross-language</a:t>
            </a:r>
            <a:r>
              <a:rPr lang="en-US" sz="1600" dirty="0">
                <a:latin typeface="+mj-lt"/>
              </a:rPr>
              <a:t>, </a:t>
            </a:r>
            <a:r>
              <a:rPr lang="en-US" sz="1600" dirty="0">
                <a:latin typeface="+mj-lt"/>
                <a:hlinkClick r:id="rId4" tooltip="Cross-platform"/>
              </a:rPr>
              <a:t>cross-platform</a:t>
            </a:r>
            <a:r>
              <a:rPr lang="en-US" sz="1600" dirty="0">
                <a:latin typeface="+mj-lt"/>
              </a:rPr>
              <a:t> </a:t>
            </a:r>
            <a:r>
              <a:rPr lang="en-US" sz="1600" dirty="0">
                <a:latin typeface="+mj-lt"/>
                <a:hlinkClick r:id="rId5" tooltip="Application programming interface"/>
              </a:rPr>
              <a:t>application programming interface</a:t>
            </a:r>
            <a:r>
              <a:rPr lang="en-US" sz="1600" dirty="0">
                <a:latin typeface="+mj-lt"/>
              </a:rPr>
              <a:t> (API) for rendering </a:t>
            </a:r>
            <a:r>
              <a:rPr lang="en-US" sz="1600" dirty="0">
                <a:latin typeface="+mj-lt"/>
                <a:hlinkClick r:id="rId6" tooltip="2D computer graphics"/>
              </a:rPr>
              <a:t>2D</a:t>
            </a:r>
            <a:r>
              <a:rPr lang="en-US" sz="1600" dirty="0">
                <a:latin typeface="+mj-lt"/>
              </a:rPr>
              <a:t> and </a:t>
            </a:r>
            <a:r>
              <a:rPr lang="en-US" sz="1600" dirty="0">
                <a:latin typeface="+mj-lt"/>
                <a:hlinkClick r:id="rId7" tooltip="3D computer graphics"/>
              </a:rPr>
              <a:t>3D</a:t>
            </a:r>
            <a:r>
              <a:rPr lang="en-US" sz="1600" dirty="0">
                <a:latin typeface="+mj-lt"/>
                <a:hlinkClick r:id="rId8" tooltip="Vector graphics"/>
              </a:rPr>
              <a:t>vector graphics</a:t>
            </a:r>
            <a:r>
              <a:rPr lang="en-US" sz="1600" dirty="0">
                <a:latin typeface="+mj-lt"/>
              </a:rPr>
              <a:t>. The API is typically used to interact with a </a:t>
            </a:r>
            <a:r>
              <a:rPr lang="en-US" sz="1600" dirty="0">
                <a:latin typeface="+mj-lt"/>
                <a:hlinkClick r:id="rId9" tooltip="Graphics processing unit"/>
              </a:rPr>
              <a:t>graphics processing unit</a:t>
            </a:r>
            <a:r>
              <a:rPr lang="en-US" sz="1600" dirty="0">
                <a:latin typeface="+mj-lt"/>
              </a:rPr>
              <a:t> (GPU), to achieve </a:t>
            </a:r>
            <a:r>
              <a:rPr lang="en-US" sz="1600" dirty="0">
                <a:latin typeface="+mj-lt"/>
                <a:hlinkClick r:id="rId10" tooltip="Hardware acceleration"/>
              </a:rPr>
              <a:t>hardware-accelerated</a:t>
            </a:r>
            <a:r>
              <a:rPr lang="en-US" sz="1600" dirty="0">
                <a:latin typeface="+mj-lt"/>
              </a:rPr>
              <a:t> </a:t>
            </a:r>
            <a:r>
              <a:rPr lang="en-US" sz="1600" dirty="0">
                <a:latin typeface="+mj-lt"/>
                <a:hlinkClick r:id="rId11" tooltip="Rendering (computer graphics)"/>
              </a:rPr>
              <a:t>rendering</a:t>
            </a:r>
            <a:r>
              <a:rPr lang="en-US" sz="1600" dirty="0">
                <a:latin typeface="+mj-lt"/>
              </a:rPr>
              <a:t>.</a:t>
            </a:r>
            <a:endParaRPr lang="en-US" sz="1600" dirty="0">
              <a:latin typeface="+mj-lt"/>
              <a:ea typeface="MS Gothic" pitchFamily="49" charset="-128"/>
            </a:endParaRPr>
          </a:p>
          <a:p>
            <a:pPr marL="285750" indent="-285750">
              <a:buFont typeface="Courier New" charset="0"/>
              <a:buChar char="o"/>
            </a:pPr>
            <a:r>
              <a:rPr lang="en-US" sz="1600" b="1" dirty="0" err="1">
                <a:latin typeface="+mj-lt"/>
                <a:ea typeface="MS Gothic" pitchFamily="49" charset="-128"/>
              </a:rPr>
              <a:t>AutoDesk’s</a:t>
            </a:r>
            <a:r>
              <a:rPr lang="en-US" sz="1600" dirty="0">
                <a:latin typeface="+mj-lt"/>
                <a:ea typeface="MS Gothic" pitchFamily="49" charset="-128"/>
              </a:rPr>
              <a:t> </a:t>
            </a:r>
            <a:r>
              <a:rPr lang="en-US" sz="1600" b="1" dirty="0">
                <a:latin typeface="+mj-lt"/>
                <a:ea typeface="MS Gothic" pitchFamily="49" charset="-128"/>
              </a:rPr>
              <a:t>Maya</a:t>
            </a:r>
            <a:r>
              <a:rPr lang="en-US" sz="1600" dirty="0">
                <a:latin typeface="+mj-lt"/>
                <a:ea typeface="MS Gothic" pitchFamily="49" charset="-128"/>
              </a:rPr>
              <a:t>: </a:t>
            </a:r>
            <a:r>
              <a:rPr lang="en-US" sz="1600" dirty="0">
                <a:latin typeface="+mj-lt"/>
              </a:rPr>
              <a:t>a </a:t>
            </a:r>
            <a:r>
              <a:rPr lang="en-US" sz="1600" dirty="0">
                <a:latin typeface="+mj-lt"/>
                <a:hlinkClick r:id="rId12" tooltip="3D computer graphics software"/>
              </a:rPr>
              <a:t>3D computer graphics application</a:t>
            </a:r>
            <a:r>
              <a:rPr lang="en-US" sz="1600" dirty="0">
                <a:latin typeface="+mj-lt"/>
              </a:rPr>
              <a:t> that runs on </a:t>
            </a:r>
            <a:r>
              <a:rPr lang="en-US" sz="1600" dirty="0">
                <a:latin typeface="+mj-lt"/>
                <a:hlinkClick r:id="rId13" tooltip="Windows"/>
              </a:rPr>
              <a:t>Windows</a:t>
            </a:r>
            <a:r>
              <a:rPr lang="en-US" sz="1600" dirty="0">
                <a:latin typeface="+mj-lt"/>
              </a:rPr>
              <a:t>, </a:t>
            </a:r>
            <a:r>
              <a:rPr lang="en-US" sz="1600" dirty="0">
                <a:latin typeface="+mj-lt"/>
                <a:hlinkClick r:id="rId14" tooltip="MacOS"/>
              </a:rPr>
              <a:t>macOS</a:t>
            </a:r>
            <a:r>
              <a:rPr lang="en-US" sz="1600" dirty="0">
                <a:latin typeface="+mj-lt"/>
              </a:rPr>
              <a:t> and </a:t>
            </a:r>
            <a:r>
              <a:rPr lang="en-US" sz="1600" dirty="0">
                <a:latin typeface="+mj-lt"/>
                <a:hlinkClick r:id="rId15" tooltip="Linux"/>
              </a:rPr>
              <a:t>Linux</a:t>
            </a:r>
            <a:r>
              <a:rPr lang="en-US" sz="1600" dirty="0">
                <a:latin typeface="+mj-lt"/>
              </a:rPr>
              <a:t>. create interactive 3D applications, including video games, animated film, TV series, or visual effects.</a:t>
            </a:r>
            <a:endParaRPr lang="en-US" sz="1600" dirty="0">
              <a:latin typeface="+mj-lt"/>
              <a:ea typeface="MS Gothic" pitchFamily="49" charset="-128"/>
            </a:endParaRPr>
          </a:p>
          <a:p>
            <a:pPr marL="342900" indent="-285750" eaLnBrk="1" hangingPunct="1">
              <a:spcBef>
                <a:spcPts val="550"/>
              </a:spcBef>
              <a:spcAft>
                <a:spcPts val="800"/>
              </a:spcAft>
              <a:buClr>
                <a:srgbClr val="006600"/>
              </a:buClr>
              <a:buFont typeface="Courier New" charset="0"/>
              <a:buChar char="o"/>
            </a:pPr>
            <a:r>
              <a:rPr lang="en-US" sz="1600" b="1" dirty="0">
                <a:latin typeface="+mj-lt"/>
                <a:ea typeface="MS Gothic" pitchFamily="49" charset="-128"/>
              </a:rPr>
              <a:t>Lightwave</a:t>
            </a:r>
            <a:r>
              <a:rPr lang="en-US" sz="1600" dirty="0">
                <a:latin typeface="+mj-lt"/>
                <a:ea typeface="MS Gothic" pitchFamily="49" charset="-128"/>
              </a:rPr>
              <a:t> </a:t>
            </a:r>
            <a:r>
              <a:rPr lang="en-US" sz="1600" b="1" dirty="0">
                <a:latin typeface="+mj-lt"/>
                <a:ea typeface="MS Gothic" pitchFamily="49" charset="-128"/>
              </a:rPr>
              <a:t>3D</a:t>
            </a:r>
            <a:r>
              <a:rPr lang="en-US" sz="1600" dirty="0">
                <a:latin typeface="+mj-lt"/>
                <a:ea typeface="MS Gothic" pitchFamily="49" charset="-128"/>
              </a:rPr>
              <a:t>: </a:t>
            </a:r>
            <a:r>
              <a:rPr lang="en-US" sz="1600" dirty="0">
                <a:latin typeface="+mj-lt"/>
              </a:rPr>
              <a:t> </a:t>
            </a:r>
            <a:r>
              <a:rPr lang="en-US" sz="1600" dirty="0">
                <a:latin typeface="+mj-lt"/>
                <a:hlinkClick r:id="rId12" tooltip="3D computer graphics software"/>
              </a:rPr>
              <a:t>3D computer graphics software</a:t>
            </a:r>
            <a:r>
              <a:rPr lang="en-US" sz="1600" dirty="0">
                <a:latin typeface="+mj-lt"/>
              </a:rPr>
              <a:t> developed by </a:t>
            </a:r>
            <a:r>
              <a:rPr lang="en-US" sz="1600" dirty="0">
                <a:latin typeface="+mj-lt"/>
                <a:hlinkClick r:id="rId16" tooltip="NewTek"/>
              </a:rPr>
              <a:t>NewTek</a:t>
            </a:r>
            <a:r>
              <a:rPr lang="en-US" sz="1600" dirty="0">
                <a:latin typeface="+mj-lt"/>
              </a:rPr>
              <a:t>. It has been used in film, television, motion graphics, digital matte painting, visual effects, video games development, product design, architectural visualizations, virtual production, music videos, pre-visualizations and advertising.</a:t>
            </a:r>
            <a:r>
              <a:rPr lang="en-US" sz="1600" dirty="0">
                <a:latin typeface="+mj-lt"/>
                <a:ea typeface="MS Gothic" pitchFamily="49" charset="-128"/>
              </a:rPr>
              <a:t> </a:t>
            </a:r>
          </a:p>
          <a:p>
            <a:pPr marL="342900" indent="-285750" eaLnBrk="1" hangingPunct="1">
              <a:spcBef>
                <a:spcPts val="550"/>
              </a:spcBef>
              <a:spcAft>
                <a:spcPts val="800"/>
              </a:spcAft>
              <a:buClr>
                <a:srgbClr val="006600"/>
              </a:buClr>
              <a:buFont typeface="Courier New" charset="0"/>
              <a:buChar char="o"/>
            </a:pPr>
            <a:r>
              <a:rPr lang="en-US" sz="1600" b="1" dirty="0">
                <a:latin typeface="+mj-lt"/>
                <a:ea typeface="MS Gothic" pitchFamily="49" charset="-128"/>
              </a:rPr>
              <a:t>Papervision3D</a:t>
            </a:r>
            <a:r>
              <a:rPr lang="en-US" sz="1600" dirty="0">
                <a:latin typeface="+mj-lt"/>
                <a:ea typeface="MS Gothic" pitchFamily="49" charset="-128"/>
              </a:rPr>
              <a:t>: </a:t>
            </a:r>
            <a:r>
              <a:rPr lang="en-US" sz="1600" dirty="0">
                <a:latin typeface="+mj-lt"/>
              </a:rPr>
              <a:t> </a:t>
            </a:r>
            <a:r>
              <a:rPr lang="en-US" sz="1600" dirty="0">
                <a:latin typeface="+mj-lt"/>
                <a:hlinkClick r:id="rId17" tooltip="Open source"/>
              </a:rPr>
              <a:t>open source</a:t>
            </a:r>
            <a:r>
              <a:rPr lang="en-US" sz="1600" dirty="0">
                <a:latin typeface="+mj-lt"/>
              </a:rPr>
              <a:t>, </a:t>
            </a:r>
            <a:r>
              <a:rPr lang="en-US" sz="1600" dirty="0">
                <a:latin typeface="+mj-lt"/>
                <a:hlinkClick r:id="rId18" tooltip="3D graphics"/>
              </a:rPr>
              <a:t>3D</a:t>
            </a:r>
            <a:r>
              <a:rPr lang="en-US" sz="1600" dirty="0">
                <a:latin typeface="+mj-lt"/>
              </a:rPr>
              <a:t> </a:t>
            </a:r>
            <a:r>
              <a:rPr lang="en-US" sz="1600" dirty="0">
                <a:latin typeface="+mj-lt"/>
                <a:hlinkClick r:id="rId19" tooltip="Game engine"/>
              </a:rPr>
              <a:t>graphics engine</a:t>
            </a:r>
            <a:r>
              <a:rPr lang="en-US" sz="1600" dirty="0">
                <a:latin typeface="+mj-lt"/>
              </a:rPr>
              <a:t> for rendering 3D content within </a:t>
            </a:r>
            <a:r>
              <a:rPr lang="en-US" sz="1600" dirty="0">
                <a:latin typeface="+mj-lt"/>
                <a:hlinkClick r:id="rId20" tooltip="Adobe Flash Player"/>
              </a:rPr>
              <a:t>Adobe Flash Player</a:t>
            </a:r>
            <a:r>
              <a:rPr lang="en-US" sz="1600" dirty="0">
                <a:latin typeface="+mj-lt"/>
              </a:rPr>
              <a:t> and </a:t>
            </a:r>
            <a:r>
              <a:rPr lang="en-US" sz="1600" dirty="0">
                <a:latin typeface="+mj-lt"/>
                <a:hlinkClick r:id="rId21" tooltip="Adobe AIR"/>
              </a:rPr>
              <a:t>Adobe AIR</a:t>
            </a:r>
            <a:endParaRPr lang="en-US" sz="1600" dirty="0">
              <a:latin typeface="+mj-lt"/>
              <a:ea typeface="MS Gothic" pitchFamily="49" charset="-128"/>
            </a:endParaRPr>
          </a:p>
          <a:p>
            <a:pPr marL="342900" indent="-285750" eaLnBrk="1" hangingPunct="1">
              <a:spcBef>
                <a:spcPts val="550"/>
              </a:spcBef>
              <a:spcAft>
                <a:spcPts val="800"/>
              </a:spcAft>
              <a:buClr>
                <a:srgbClr val="006600"/>
              </a:buClr>
              <a:buFont typeface="Courier New" charset="0"/>
              <a:buChar char="o"/>
            </a:pPr>
            <a:r>
              <a:rPr lang="en-US" sz="1600" b="1" dirty="0" err="1">
                <a:latin typeface="+mj-lt"/>
                <a:ea typeface="MS Gothic" pitchFamily="49" charset="-128"/>
              </a:rPr>
              <a:t>GreenSock’s</a:t>
            </a:r>
            <a:r>
              <a:rPr lang="en-US" sz="1600" dirty="0">
                <a:latin typeface="+mj-lt"/>
                <a:ea typeface="MS Gothic" pitchFamily="49" charset="-128"/>
              </a:rPr>
              <a:t> </a:t>
            </a:r>
            <a:r>
              <a:rPr lang="en-US" sz="1600" b="1" dirty="0" err="1">
                <a:latin typeface="+mj-lt"/>
                <a:ea typeface="MS Gothic" pitchFamily="49" charset="-128"/>
              </a:rPr>
              <a:t>TweenMax</a:t>
            </a:r>
            <a:r>
              <a:rPr lang="en-US" sz="1600" dirty="0">
                <a:latin typeface="+mj-lt"/>
                <a:ea typeface="MS Gothic" pitchFamily="49" charset="-128"/>
              </a:rPr>
              <a:t>: </a:t>
            </a:r>
            <a:r>
              <a:rPr lang="en-US" sz="1600" dirty="0">
                <a:latin typeface="+mj-lt"/>
              </a:rPr>
              <a:t>JavaScript library for high-performance HTML5 animation in all major browsers. Popular, reliable and fast.</a:t>
            </a:r>
            <a:r>
              <a:rPr lang="en-US" sz="1600" dirty="0">
                <a:latin typeface="+mj-lt"/>
                <a:ea typeface="MS Gothic" pitchFamily="49" charset="-128"/>
              </a:rPr>
              <a:t> </a:t>
            </a:r>
          </a:p>
          <a:p>
            <a:pPr marL="342900" indent="-285750" eaLnBrk="1" hangingPunct="1">
              <a:spcBef>
                <a:spcPts val="550"/>
              </a:spcBef>
              <a:spcAft>
                <a:spcPts val="800"/>
              </a:spcAft>
              <a:buClr>
                <a:srgbClr val="006600"/>
              </a:buClr>
              <a:buFont typeface="Courier New" charset="0"/>
              <a:buChar char="o"/>
            </a:pPr>
            <a:r>
              <a:rPr lang="en-US" sz="1600" b="1" dirty="0">
                <a:latin typeface="+mj-lt"/>
                <a:ea typeface="MS Gothic" pitchFamily="49" charset="-128"/>
              </a:rPr>
              <a:t>Adobe’s</a:t>
            </a:r>
            <a:r>
              <a:rPr lang="en-US" sz="1600" dirty="0">
                <a:latin typeface="+mj-lt"/>
                <a:ea typeface="MS Gothic" pitchFamily="49" charset="-128"/>
              </a:rPr>
              <a:t> </a:t>
            </a:r>
            <a:r>
              <a:rPr lang="en-US" sz="1600" b="1" dirty="0">
                <a:latin typeface="+mj-lt"/>
                <a:ea typeface="MS Gothic" pitchFamily="49" charset="-128"/>
              </a:rPr>
              <a:t>Flash</a:t>
            </a:r>
            <a:r>
              <a:rPr lang="en-US" sz="1600" dirty="0">
                <a:latin typeface="+mj-lt"/>
                <a:ea typeface="MS Gothic" pitchFamily="49" charset="-128"/>
              </a:rPr>
              <a:t>: </a:t>
            </a:r>
            <a:r>
              <a:rPr lang="en-US" sz="1600" dirty="0"/>
              <a:t>multimedia software platform used for production of animations, rich Internet applications, desktop applications, mobile applications, mobile games and embedded web browser video players. Flash displays text, vector graphics and raster graphics to provide animations, video games and applications.</a:t>
            </a:r>
            <a:endParaRPr lang="en-US" sz="1600" dirty="0">
              <a:latin typeface="+mj-lt"/>
              <a:ea typeface="MS Gothic" pitchFamily="49" charset="-128"/>
            </a:endParaRPr>
          </a:p>
          <a:p>
            <a:pPr lvl="1" eaLnBrk="1" hangingPunct="1">
              <a:spcBef>
                <a:spcPts val="550"/>
              </a:spcBef>
              <a:spcAft>
                <a:spcPts val="800"/>
              </a:spcAft>
              <a:buClr>
                <a:srgbClr val="006600"/>
              </a:buClr>
              <a:buFont typeface="Verdana" pitchFamily="32" charset="0"/>
              <a:buChar char="–"/>
            </a:pPr>
            <a:endParaRPr lang="en-US" sz="1600" dirty="0">
              <a:latin typeface="+mj-lt"/>
              <a:ea typeface="MS Gothic" pitchFamily="49" charset="-128"/>
            </a:endParaRPr>
          </a:p>
        </p:txBody>
      </p:sp>
    </p:spTree>
    <p:extLst>
      <p:ext uri="{BB962C8B-B14F-4D97-AF65-F5344CB8AC3E}">
        <p14:creationId xmlns:p14="http://schemas.microsoft.com/office/powerpoint/2010/main" val="1099012472"/>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idx="4294967295"/>
          </p:nvPr>
        </p:nvSpPr>
        <p:spPr>
          <a:xfrm>
            <a:off x="1476375" y="549275"/>
            <a:ext cx="6753225" cy="868363"/>
          </a:xfrm>
        </p:spPr>
        <p:txBody>
          <a:bodyPr/>
          <a:lstStyle/>
          <a:p>
            <a:pPr eaLnBrk="1" hangingPunct="1"/>
            <a:r>
              <a:rPr lang="en-CA"/>
              <a:t>Outline</a:t>
            </a:r>
          </a:p>
        </p:txBody>
      </p:sp>
      <p:sp>
        <p:nvSpPr>
          <p:cNvPr id="6147" name="Rectangle 3"/>
          <p:cNvSpPr>
            <a:spLocks noGrp="1" noChangeArrowheads="1"/>
          </p:cNvSpPr>
          <p:nvPr>
            <p:ph type="body" idx="4294967295"/>
          </p:nvPr>
        </p:nvSpPr>
        <p:spPr>
          <a:xfrm>
            <a:off x="971550" y="1628775"/>
            <a:ext cx="7113588" cy="4281488"/>
          </a:xfrm>
        </p:spPr>
        <p:txBody>
          <a:bodyPr/>
          <a:lstStyle/>
          <a:p>
            <a:pPr eaLnBrk="1" hangingPunct="1">
              <a:spcBef>
                <a:spcPts val="650"/>
              </a:spcBef>
              <a:spcAft>
                <a:spcPts val="800"/>
              </a:spcAft>
              <a:buFont typeface="Verdana" pitchFamily="32" charset="0"/>
              <a:buChar char="•"/>
            </a:pPr>
            <a:r>
              <a:rPr lang="en-US" dirty="0">
                <a:solidFill>
                  <a:srgbClr val="000000"/>
                </a:solidFill>
                <a:latin typeface="Verdana" pitchFamily="32" charset="0"/>
              </a:rPr>
              <a:t>Introduction to animation</a:t>
            </a:r>
          </a:p>
          <a:p>
            <a:pPr eaLnBrk="1" hangingPunct="1">
              <a:spcBef>
                <a:spcPts val="650"/>
              </a:spcBef>
              <a:spcAft>
                <a:spcPts val="800"/>
              </a:spcAft>
              <a:buFont typeface="Verdana" pitchFamily="32" charset="0"/>
              <a:buChar char="•"/>
            </a:pPr>
            <a:r>
              <a:rPr lang="en-US" dirty="0">
                <a:solidFill>
                  <a:srgbClr val="000000"/>
                </a:solidFill>
                <a:latin typeface="Verdana" pitchFamily="32" charset="0"/>
              </a:rPr>
              <a:t>Computer-generated animation</a:t>
            </a:r>
          </a:p>
          <a:p>
            <a:pPr eaLnBrk="1" hangingPunct="1">
              <a:spcBef>
                <a:spcPts val="650"/>
              </a:spcBef>
              <a:spcAft>
                <a:spcPts val="800"/>
              </a:spcAft>
              <a:buFont typeface="Verdana" pitchFamily="32" charset="0"/>
              <a:buChar char="•"/>
            </a:pPr>
            <a:r>
              <a:rPr lang="en-US" dirty="0">
                <a:solidFill>
                  <a:srgbClr val="000000"/>
                </a:solidFill>
                <a:latin typeface="Verdana" pitchFamily="32" charset="0"/>
              </a:rPr>
              <a:t>File formats used in animation</a:t>
            </a:r>
          </a:p>
          <a:p>
            <a:pPr eaLnBrk="1" hangingPunct="1">
              <a:spcBef>
                <a:spcPts val="650"/>
              </a:spcBef>
              <a:spcAft>
                <a:spcPts val="800"/>
              </a:spcAft>
              <a:buFont typeface="Verdana" pitchFamily="32" charset="0"/>
              <a:buChar char="•"/>
            </a:pPr>
            <a:r>
              <a:rPr lang="en-US" dirty="0">
                <a:solidFill>
                  <a:srgbClr val="000000"/>
                </a:solidFill>
                <a:latin typeface="Verdana" pitchFamily="32" charset="0"/>
              </a:rPr>
              <a:t>Summary</a:t>
            </a:r>
          </a:p>
        </p:txBody>
      </p:sp>
      <p:sp>
        <p:nvSpPr>
          <p:cNvPr id="2" name="Slide Number Placeholder 1"/>
          <p:cNvSpPr>
            <a:spLocks noGrp="1"/>
          </p:cNvSpPr>
          <p:nvPr>
            <p:ph type="sldNum" sz="quarter" idx="12"/>
          </p:nvPr>
        </p:nvSpPr>
        <p:spPr/>
        <p:txBody>
          <a:bodyPr/>
          <a:lstStyle/>
          <a:p>
            <a:pPr>
              <a:defRPr/>
            </a:pPr>
            <a:fld id="{AA80AFF3-B03C-4BC9-8E8D-B079DF5E8AEF}" type="slidenum">
              <a:rPr lang="en-CA" smtClean="0"/>
              <a:pPr>
                <a:defRPr/>
              </a:pPr>
              <a:t>2</a:t>
            </a:fld>
            <a:endParaRPr lang="en-CA"/>
          </a:p>
        </p:txBody>
      </p:sp>
    </p:spTree>
    <p:custDataLst>
      <p:tags r:id="rId1"/>
    </p:custDataLst>
    <p:extLst>
      <p:ext uri="{BB962C8B-B14F-4D97-AF65-F5344CB8AC3E}">
        <p14:creationId xmlns:p14="http://schemas.microsoft.com/office/powerpoint/2010/main" val="886781067"/>
      </p:ext>
    </p:extLst>
  </p:cSld>
  <p:clrMapOvr>
    <a:masterClrMapping/>
  </p:clrMapOvr>
  <p:transition spd="slow" advTm="15858"/>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6147">
                                            <p:txEl>
                                              <p:pRg st="0" end="0"/>
                                            </p:txEl>
                                          </p:spTgt>
                                        </p:tgtEl>
                                        <p:attrNameLst>
                                          <p:attrName>style.visibility</p:attrName>
                                        </p:attrNameLst>
                                      </p:cBhvr>
                                      <p:to>
                                        <p:strVal val="visible"/>
                                      </p:to>
                                    </p:set>
                                    <p:animEffect transition="in" filter="fade">
                                      <p:cBhvr>
                                        <p:cTn id="7" dur="2000"/>
                                        <p:tgtEl>
                                          <p:spTgt spid="6147">
                                            <p:txEl>
                                              <p:pRg st="0" end="0"/>
                                            </p:txEl>
                                          </p:spTgt>
                                        </p:tgtEl>
                                      </p:cBhvr>
                                    </p:animEffect>
                                    <p:anim calcmode="lin" valueType="num">
                                      <p:cBhvr>
                                        <p:cTn id="8" dur="2000" fill="hold"/>
                                        <p:tgtEl>
                                          <p:spTgt spid="6147">
                                            <p:txEl>
                                              <p:pRg st="0" end="0"/>
                                            </p:txEl>
                                          </p:spTgt>
                                        </p:tgtEl>
                                        <p:attrNameLst>
                                          <p:attrName>ppt_w</p:attrName>
                                        </p:attrNameLst>
                                      </p:cBhvr>
                                      <p:tavLst>
                                        <p:tav tm="0" fmla="#ppt_w*sin(2.5*pi*$)">
                                          <p:val>
                                            <p:fltVal val="0"/>
                                          </p:val>
                                        </p:tav>
                                        <p:tav tm="100000">
                                          <p:val>
                                            <p:fltVal val="1"/>
                                          </p:val>
                                        </p:tav>
                                      </p:tavLst>
                                    </p:anim>
                                    <p:anim calcmode="lin" valueType="num">
                                      <p:cBhvr>
                                        <p:cTn id="9" dur="2000" fill="hold"/>
                                        <p:tgtEl>
                                          <p:spTgt spid="6147">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6147">
                                            <p:txEl>
                                              <p:pRg st="1" end="1"/>
                                            </p:txEl>
                                          </p:spTgt>
                                        </p:tgtEl>
                                        <p:attrNameLst>
                                          <p:attrName>style.visibility</p:attrName>
                                        </p:attrNameLst>
                                      </p:cBhvr>
                                      <p:to>
                                        <p:strVal val="visible"/>
                                      </p:to>
                                    </p:set>
                                    <p:animEffect transition="in" filter="wipe(down)">
                                      <p:cBhvr>
                                        <p:cTn id="14" dur="500"/>
                                        <p:tgtEl>
                                          <p:spTgt spid="6147">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grpId="0" nodeType="clickEffect">
                                  <p:stCondLst>
                                    <p:cond delay="0"/>
                                  </p:stCondLst>
                                  <p:childTnLst>
                                    <p:set>
                                      <p:cBhvr>
                                        <p:cTn id="18" dur="1" fill="hold">
                                          <p:stCondLst>
                                            <p:cond delay="0"/>
                                          </p:stCondLst>
                                        </p:cTn>
                                        <p:tgtEl>
                                          <p:spTgt spid="6147">
                                            <p:txEl>
                                              <p:pRg st="2" end="2"/>
                                            </p:txEl>
                                          </p:spTgt>
                                        </p:tgtEl>
                                        <p:attrNameLst>
                                          <p:attrName>style.visibility</p:attrName>
                                        </p:attrNameLst>
                                      </p:cBhvr>
                                      <p:to>
                                        <p:strVal val="visible"/>
                                      </p:to>
                                    </p:set>
                                    <p:animEffect transition="in" filter="wipe(down)">
                                      <p:cBhvr>
                                        <p:cTn id="19" dur="580">
                                          <p:stCondLst>
                                            <p:cond delay="0"/>
                                          </p:stCondLst>
                                        </p:cTn>
                                        <p:tgtEl>
                                          <p:spTgt spid="6147">
                                            <p:txEl>
                                              <p:pRg st="2" end="2"/>
                                            </p:txEl>
                                          </p:spTgt>
                                        </p:tgtEl>
                                      </p:cBhvr>
                                    </p:animEffect>
                                    <p:anim calcmode="lin" valueType="num">
                                      <p:cBhvr>
                                        <p:cTn id="20" dur="1822" tmFilter="0,0; 0.14,0.36; 0.43,0.73; 0.71,0.91; 1.0,1.0">
                                          <p:stCondLst>
                                            <p:cond delay="0"/>
                                          </p:stCondLst>
                                        </p:cTn>
                                        <p:tgtEl>
                                          <p:spTgt spid="6147">
                                            <p:txEl>
                                              <p:pRg st="2" end="2"/>
                                            </p:txEl>
                                          </p:spTgt>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6147">
                                            <p:txEl>
                                              <p:pRg st="2" end="2"/>
                                            </p:txEl>
                                          </p:spTgt>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6147">
                                            <p:txEl>
                                              <p:pRg st="2" end="2"/>
                                            </p:txEl>
                                          </p:spTgt>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6147">
                                            <p:txEl>
                                              <p:pRg st="2" end="2"/>
                                            </p:txEl>
                                          </p:spTgt>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6147">
                                            <p:txEl>
                                              <p:pRg st="2" end="2"/>
                                            </p:txEl>
                                          </p:spTgt>
                                        </p:tgtEl>
                                        <p:attrNameLst>
                                          <p:attrName>ppt_y</p:attrName>
                                        </p:attrNameLst>
                                      </p:cBhvr>
                                      <p:tavLst>
                                        <p:tav tm="0" fmla="#ppt_y-sin(pi*$)/81">
                                          <p:val>
                                            <p:fltVal val="0"/>
                                          </p:val>
                                        </p:tav>
                                        <p:tav tm="100000">
                                          <p:val>
                                            <p:fltVal val="1"/>
                                          </p:val>
                                        </p:tav>
                                      </p:tavLst>
                                    </p:anim>
                                    <p:animScale>
                                      <p:cBhvr>
                                        <p:cTn id="25" dur="26">
                                          <p:stCondLst>
                                            <p:cond delay="650"/>
                                          </p:stCondLst>
                                        </p:cTn>
                                        <p:tgtEl>
                                          <p:spTgt spid="6147">
                                            <p:txEl>
                                              <p:pRg st="2" end="2"/>
                                            </p:txEl>
                                          </p:spTgt>
                                        </p:tgtEl>
                                      </p:cBhvr>
                                      <p:to x="100000" y="60000"/>
                                    </p:animScale>
                                    <p:animScale>
                                      <p:cBhvr>
                                        <p:cTn id="26" dur="166" decel="50000">
                                          <p:stCondLst>
                                            <p:cond delay="676"/>
                                          </p:stCondLst>
                                        </p:cTn>
                                        <p:tgtEl>
                                          <p:spTgt spid="6147">
                                            <p:txEl>
                                              <p:pRg st="2" end="2"/>
                                            </p:txEl>
                                          </p:spTgt>
                                        </p:tgtEl>
                                      </p:cBhvr>
                                      <p:to x="100000" y="100000"/>
                                    </p:animScale>
                                    <p:animScale>
                                      <p:cBhvr>
                                        <p:cTn id="27" dur="26">
                                          <p:stCondLst>
                                            <p:cond delay="1312"/>
                                          </p:stCondLst>
                                        </p:cTn>
                                        <p:tgtEl>
                                          <p:spTgt spid="6147">
                                            <p:txEl>
                                              <p:pRg st="2" end="2"/>
                                            </p:txEl>
                                          </p:spTgt>
                                        </p:tgtEl>
                                      </p:cBhvr>
                                      <p:to x="100000" y="80000"/>
                                    </p:animScale>
                                    <p:animScale>
                                      <p:cBhvr>
                                        <p:cTn id="28" dur="166" decel="50000">
                                          <p:stCondLst>
                                            <p:cond delay="1338"/>
                                          </p:stCondLst>
                                        </p:cTn>
                                        <p:tgtEl>
                                          <p:spTgt spid="6147">
                                            <p:txEl>
                                              <p:pRg st="2" end="2"/>
                                            </p:txEl>
                                          </p:spTgt>
                                        </p:tgtEl>
                                      </p:cBhvr>
                                      <p:to x="100000" y="100000"/>
                                    </p:animScale>
                                    <p:animScale>
                                      <p:cBhvr>
                                        <p:cTn id="29" dur="26">
                                          <p:stCondLst>
                                            <p:cond delay="1642"/>
                                          </p:stCondLst>
                                        </p:cTn>
                                        <p:tgtEl>
                                          <p:spTgt spid="6147">
                                            <p:txEl>
                                              <p:pRg st="2" end="2"/>
                                            </p:txEl>
                                          </p:spTgt>
                                        </p:tgtEl>
                                      </p:cBhvr>
                                      <p:to x="100000" y="90000"/>
                                    </p:animScale>
                                    <p:animScale>
                                      <p:cBhvr>
                                        <p:cTn id="30" dur="166" decel="50000">
                                          <p:stCondLst>
                                            <p:cond delay="1668"/>
                                          </p:stCondLst>
                                        </p:cTn>
                                        <p:tgtEl>
                                          <p:spTgt spid="6147">
                                            <p:txEl>
                                              <p:pRg st="2" end="2"/>
                                            </p:txEl>
                                          </p:spTgt>
                                        </p:tgtEl>
                                      </p:cBhvr>
                                      <p:to x="100000" y="100000"/>
                                    </p:animScale>
                                    <p:animScale>
                                      <p:cBhvr>
                                        <p:cTn id="31" dur="26">
                                          <p:stCondLst>
                                            <p:cond delay="1808"/>
                                          </p:stCondLst>
                                        </p:cTn>
                                        <p:tgtEl>
                                          <p:spTgt spid="6147">
                                            <p:txEl>
                                              <p:pRg st="2" end="2"/>
                                            </p:txEl>
                                          </p:spTgt>
                                        </p:tgtEl>
                                      </p:cBhvr>
                                      <p:to x="100000" y="95000"/>
                                    </p:animScale>
                                    <p:animScale>
                                      <p:cBhvr>
                                        <p:cTn id="32" dur="166" decel="50000">
                                          <p:stCondLst>
                                            <p:cond delay="1834"/>
                                          </p:stCondLst>
                                        </p:cTn>
                                        <p:tgtEl>
                                          <p:spTgt spid="6147">
                                            <p:txEl>
                                              <p:pRg st="2" end="2"/>
                                            </p:txEl>
                                          </p:spTgt>
                                        </p:tgtEl>
                                      </p:cBhvr>
                                      <p:to x="100000" y="100000"/>
                                    </p:animScale>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6147">
                                            <p:txEl>
                                              <p:pRg st="3" end="3"/>
                                            </p:txEl>
                                          </p:spTgt>
                                        </p:tgtEl>
                                        <p:attrNameLst>
                                          <p:attrName>style.visibility</p:attrName>
                                        </p:attrNameLst>
                                      </p:cBhvr>
                                      <p:to>
                                        <p:strVal val="visible"/>
                                      </p:to>
                                    </p:set>
                                    <p:anim calcmode="lin" valueType="num">
                                      <p:cBhvr additive="base">
                                        <p:cTn id="37" dur="500" fill="hold"/>
                                        <p:tgtEl>
                                          <p:spTgt spid="6147">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147">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47"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513" y="1035050"/>
            <a:ext cx="4243387"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30723"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43500" y="830263"/>
            <a:ext cx="2895600" cy="284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pic>
        <p:nvPicPr>
          <p:cNvPr id="30724"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9388" y="3582988"/>
            <a:ext cx="9144000"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30725" name="Text Box 4"/>
          <p:cNvSpPr txBox="1">
            <a:spLocks noChangeArrowheads="1"/>
          </p:cNvSpPr>
          <p:nvPr/>
        </p:nvSpPr>
        <p:spPr bwMode="auto">
          <a:xfrm>
            <a:off x="684213" y="5153025"/>
            <a:ext cx="7920037" cy="64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r>
              <a:rPr lang="en-US" b="1">
                <a:latin typeface="Verdana" pitchFamily="32" charset="0"/>
                <a:ea typeface="MS Gothic" pitchFamily="49" charset="-128"/>
              </a:rPr>
              <a:t>A rolling ball</a:t>
            </a:r>
            <a:r>
              <a:rPr lang="en-US">
                <a:latin typeface="Verdana" pitchFamily="32" charset="0"/>
                <a:ea typeface="MS Gothic" pitchFamily="49" charset="-128"/>
              </a:rPr>
              <a:t>: </a:t>
            </a:r>
            <a:r>
              <a:rPr lang="en-US">
                <a:ea typeface="MS Gothic" pitchFamily="49" charset="-128"/>
              </a:rPr>
              <a:t>to create a realistic rolling effect, </a:t>
            </a:r>
            <a:r>
              <a:rPr lang="en-US" u="sng">
                <a:ea typeface="MS Gothic" pitchFamily="49" charset="-128"/>
              </a:rPr>
              <a:t>calculate the circumference</a:t>
            </a:r>
            <a:r>
              <a:rPr lang="en-US">
                <a:ea typeface="MS Gothic" pitchFamily="49" charset="-128"/>
              </a:rPr>
              <a:t> of the ball to </a:t>
            </a:r>
            <a:r>
              <a:rPr lang="en-US" u="sng">
                <a:ea typeface="MS Gothic" pitchFamily="49" charset="-128"/>
              </a:rPr>
              <a:t>specify the movement</a:t>
            </a:r>
            <a:r>
              <a:rPr lang="en-US">
                <a:ea typeface="MS Gothic" pitchFamily="49" charset="-128"/>
              </a:rPr>
              <a:t>. </a:t>
            </a:r>
            <a:endParaRPr lang="en-US">
              <a:latin typeface="Verdana" pitchFamily="32" charset="0"/>
              <a:ea typeface="MS Gothic" pitchFamily="49" charset="-128"/>
            </a:endParaRPr>
          </a:p>
        </p:txBody>
      </p:sp>
      <p:sp>
        <p:nvSpPr>
          <p:cNvPr id="30726" name="Text Box 1"/>
          <p:cNvSpPr txBox="1">
            <a:spLocks noChangeArrowheads="1"/>
          </p:cNvSpPr>
          <p:nvPr/>
        </p:nvSpPr>
        <p:spPr bwMode="auto">
          <a:xfrm>
            <a:off x="1143000" y="47625"/>
            <a:ext cx="80010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Making Successful Animations</a:t>
            </a:r>
            <a:endParaRPr lang="en-US" sz="3000" b="1" i="1">
              <a:latin typeface="Verdana" pitchFamily="32" charset="0"/>
              <a:ea typeface="MS Gothic" pitchFamily="49" charset="-128"/>
            </a:endParaRPr>
          </a:p>
        </p:txBody>
      </p:sp>
    </p:spTree>
    <p:extLst>
      <p:ext uri="{BB962C8B-B14F-4D97-AF65-F5344CB8AC3E}">
        <p14:creationId xmlns:p14="http://schemas.microsoft.com/office/powerpoint/2010/main" val="2032505857"/>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746" name="Group 1"/>
          <p:cNvGrpSpPr>
            <a:grpSpLocks/>
          </p:cNvGrpSpPr>
          <p:nvPr/>
        </p:nvGrpSpPr>
        <p:grpSpPr bwMode="auto">
          <a:xfrm>
            <a:off x="395288" y="260350"/>
            <a:ext cx="8353425" cy="3313113"/>
            <a:chOff x="624" y="960"/>
            <a:chExt cx="4511" cy="2715"/>
          </a:xfrm>
        </p:grpSpPr>
        <p:pic>
          <p:nvPicPr>
            <p:cNvPr id="31748" name="Picture 2"/>
            <p:cNvPicPr>
              <a:picLocks noChangeAspect="1" noChangeArrowheads="1"/>
            </p:cNvPicPr>
            <p:nvPr/>
          </p:nvPicPr>
          <p:blipFill>
            <a:blip r:embed="rId3">
              <a:extLst>
                <a:ext uri="{28A0092B-C50C-407E-A947-70E740481C1C}">
                  <a14:useLocalDpi xmlns:a14="http://schemas.microsoft.com/office/drawing/2010/main" val="0"/>
                </a:ext>
              </a:extLst>
            </a:blip>
            <a:srcRect l="-14880" r="-14880"/>
            <a:stretch>
              <a:fillRect/>
            </a:stretch>
          </p:blipFill>
          <p:spPr bwMode="auto">
            <a:xfrm>
              <a:off x="624" y="960"/>
              <a:ext cx="4512" cy="2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pic>
        <p:sp>
          <p:nvSpPr>
            <p:cNvPr id="31749" name="Text Box 3"/>
            <p:cNvSpPr txBox="1">
              <a:spLocks noChangeArrowheads="1"/>
            </p:cNvSpPr>
            <p:nvPr/>
          </p:nvSpPr>
          <p:spPr bwMode="auto">
            <a:xfrm>
              <a:off x="624" y="960"/>
              <a:ext cx="4512" cy="27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US"/>
            </a:p>
          </p:txBody>
        </p:sp>
      </p:grpSp>
      <p:sp>
        <p:nvSpPr>
          <p:cNvPr id="31747" name="Text Box 4"/>
          <p:cNvSpPr txBox="1">
            <a:spLocks noChangeArrowheads="1"/>
          </p:cNvSpPr>
          <p:nvPr/>
        </p:nvSpPr>
        <p:spPr bwMode="auto">
          <a:xfrm>
            <a:off x="388938" y="3716338"/>
            <a:ext cx="8361362" cy="2249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spAutoFit/>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r>
              <a:rPr lang="en-US" sz="2000" b="1" dirty="0">
                <a:latin typeface="Verdana" pitchFamily="32" charset="0"/>
              </a:rPr>
              <a:t>A bouncing ball</a:t>
            </a:r>
            <a:r>
              <a:rPr lang="en-US" sz="2000" dirty="0">
                <a:latin typeface="Verdana" pitchFamily="32" charset="0"/>
              </a:rPr>
              <a:t>: </a:t>
            </a:r>
          </a:p>
          <a:p>
            <a:r>
              <a:rPr lang="en-US" sz="2000" dirty="0">
                <a:latin typeface="Verdana" pitchFamily="32" charset="0"/>
              </a:rPr>
              <a:t>(1) </a:t>
            </a:r>
            <a:r>
              <a:rPr lang="en-US" sz="2000" u="sng" dirty="0">
                <a:latin typeface="Verdana" pitchFamily="32" charset="0"/>
              </a:rPr>
              <a:t>gravity</a:t>
            </a:r>
            <a:r>
              <a:rPr lang="en-US" sz="2000" dirty="0">
                <a:latin typeface="Verdana" pitchFamily="32" charset="0"/>
              </a:rPr>
              <a:t> makes the ball </a:t>
            </a:r>
            <a:r>
              <a:rPr lang="en-US" sz="2000" dirty="0">
                <a:solidFill>
                  <a:srgbClr val="00B050"/>
                </a:solidFill>
                <a:latin typeface="Verdana" pitchFamily="32" charset="0"/>
              </a:rPr>
              <a:t>speed up as it falls </a:t>
            </a:r>
            <a:r>
              <a:rPr lang="en-US" sz="2000" dirty="0">
                <a:latin typeface="Verdana" pitchFamily="32" charset="0"/>
              </a:rPr>
              <a:t>and </a:t>
            </a:r>
            <a:r>
              <a:rPr lang="en-US" sz="2000" dirty="0">
                <a:solidFill>
                  <a:srgbClr val="00B0F0"/>
                </a:solidFill>
                <a:latin typeface="Verdana" pitchFamily="32" charset="0"/>
              </a:rPr>
              <a:t>slow down as it rises.</a:t>
            </a:r>
            <a:r>
              <a:rPr lang="en-US" sz="2000" dirty="0">
                <a:latin typeface="Verdana" pitchFamily="32" charset="0"/>
              </a:rPr>
              <a:t> </a:t>
            </a:r>
          </a:p>
          <a:p>
            <a:r>
              <a:rPr lang="en-US" sz="2000" dirty="0">
                <a:latin typeface="Verdana" pitchFamily="32" charset="0"/>
              </a:rPr>
              <a:t>(2) Calculate gravity using s=1/2gt</a:t>
            </a:r>
            <a:r>
              <a:rPr lang="en-US" sz="2000" baseline="30000" dirty="0">
                <a:latin typeface="Verdana" pitchFamily="32" charset="0"/>
              </a:rPr>
              <a:t>2</a:t>
            </a:r>
            <a:r>
              <a:rPr lang="en-US" sz="2000" dirty="0">
                <a:latin typeface="Verdana" pitchFamily="32" charset="0"/>
              </a:rPr>
              <a:t>. </a:t>
            </a:r>
          </a:p>
          <a:p>
            <a:r>
              <a:rPr lang="en-US" sz="2000" dirty="0">
                <a:latin typeface="Verdana" pitchFamily="32" charset="0"/>
              </a:rPr>
              <a:t>      s=distance,  g=acceleration,   t=time. </a:t>
            </a:r>
          </a:p>
          <a:p>
            <a:r>
              <a:rPr lang="en-US" sz="2000" dirty="0">
                <a:latin typeface="Verdana" pitchFamily="32" charset="0"/>
              </a:rPr>
              <a:t>(3) Precise acceleration numbers are less important than </a:t>
            </a:r>
            <a:r>
              <a:rPr lang="en-US" sz="2000" u="sng" dirty="0">
                <a:latin typeface="Verdana" pitchFamily="32" charset="0"/>
              </a:rPr>
              <a:t>good timing</a:t>
            </a:r>
            <a:r>
              <a:rPr lang="en-US" sz="2000" dirty="0">
                <a:latin typeface="Verdana" pitchFamily="32" charset="0"/>
              </a:rPr>
              <a:t> for your animation. </a:t>
            </a:r>
          </a:p>
        </p:txBody>
      </p:sp>
    </p:spTree>
    <p:extLst>
      <p:ext uri="{BB962C8B-B14F-4D97-AF65-F5344CB8AC3E}">
        <p14:creationId xmlns:p14="http://schemas.microsoft.com/office/powerpoint/2010/main" val="2177508045"/>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ext Box 1"/>
          <p:cNvSpPr txBox="1">
            <a:spLocks noChangeArrowheads="1"/>
          </p:cNvSpPr>
          <p:nvPr/>
        </p:nvSpPr>
        <p:spPr bwMode="auto">
          <a:xfrm>
            <a:off x="569913" y="260350"/>
            <a:ext cx="8001000" cy="72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File Formats Used in Animation</a:t>
            </a:r>
          </a:p>
        </p:txBody>
      </p:sp>
      <p:sp>
        <p:nvSpPr>
          <p:cNvPr id="22531" name="Text Box 2"/>
          <p:cNvSpPr txBox="1">
            <a:spLocks noChangeArrowheads="1"/>
          </p:cNvSpPr>
          <p:nvPr/>
        </p:nvSpPr>
        <p:spPr bwMode="auto">
          <a:xfrm>
            <a:off x="457200" y="981075"/>
            <a:ext cx="8228013" cy="549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42950" indent="-28575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.avi</a:t>
            </a:r>
            <a:r>
              <a:rPr lang="en-US" sz="2200">
                <a:solidFill>
                  <a:srgbClr val="000000"/>
                </a:solidFill>
                <a:latin typeface="Verdana" pitchFamily="32" charset="0"/>
                <a:ea typeface="MS Gothic" pitchFamily="49" charset="-128"/>
              </a:rPr>
              <a:t>, </a:t>
            </a:r>
            <a:r>
              <a:rPr lang="en-US" sz="2200" i="1">
                <a:solidFill>
                  <a:srgbClr val="0070C0"/>
                </a:solidFill>
                <a:latin typeface="Verdana" pitchFamily="32" charset="0"/>
                <a:ea typeface="MS Gothic" pitchFamily="49" charset="-128"/>
              </a:rPr>
              <a:t>.asf</a:t>
            </a:r>
            <a:r>
              <a:rPr lang="en-US" sz="2200">
                <a:solidFill>
                  <a:srgbClr val="000000"/>
                </a:solidFill>
                <a:latin typeface="Verdana" pitchFamily="32" charset="0"/>
                <a:ea typeface="MS Gothic" pitchFamily="49" charset="-128"/>
              </a:rPr>
              <a:t>, </a:t>
            </a:r>
            <a:r>
              <a:rPr lang="en-US" sz="2200" i="1">
                <a:solidFill>
                  <a:srgbClr val="0070C0"/>
                </a:solidFill>
                <a:latin typeface="Verdana" pitchFamily="32" charset="0"/>
                <a:ea typeface="MS Gothic" pitchFamily="49" charset="-128"/>
              </a:rPr>
              <a:t>.wmv</a:t>
            </a:r>
            <a:r>
              <a:rPr lang="en-US" sz="2200">
                <a:solidFill>
                  <a:srgbClr val="000000"/>
                </a:solidFill>
                <a:latin typeface="Verdana" pitchFamily="32" charset="0"/>
                <a:ea typeface="MS Gothic" pitchFamily="49" charset="-128"/>
              </a:rPr>
              <a:t>: Windows Media files</a:t>
            </a:r>
          </a:p>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.dir </a:t>
            </a:r>
            <a:r>
              <a:rPr lang="en-US" sz="2200">
                <a:solidFill>
                  <a:srgbClr val="000000"/>
                </a:solidFill>
                <a:latin typeface="Verdana" pitchFamily="32" charset="0"/>
                <a:ea typeface="MS Gothic" pitchFamily="49" charset="-128"/>
              </a:rPr>
              <a:t>and</a:t>
            </a:r>
            <a:r>
              <a:rPr lang="en-US" sz="2200" i="1">
                <a:solidFill>
                  <a:srgbClr val="0070C0"/>
                </a:solidFill>
                <a:latin typeface="Verdana" pitchFamily="32" charset="0"/>
                <a:ea typeface="MS Gothic" pitchFamily="49" charset="-128"/>
              </a:rPr>
              <a:t> .dcr </a:t>
            </a:r>
            <a:r>
              <a:rPr lang="en-US" sz="2200">
                <a:solidFill>
                  <a:srgbClr val="000000"/>
                </a:solidFill>
                <a:latin typeface="Verdana" pitchFamily="32" charset="0"/>
                <a:ea typeface="MS Gothic" pitchFamily="49" charset="-128"/>
              </a:rPr>
              <a:t>- Director files</a:t>
            </a:r>
          </a:p>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.fli </a:t>
            </a:r>
            <a:r>
              <a:rPr lang="en-US" sz="2200">
                <a:solidFill>
                  <a:srgbClr val="000000"/>
                </a:solidFill>
                <a:latin typeface="Verdana" pitchFamily="32" charset="0"/>
                <a:ea typeface="MS Gothic" pitchFamily="49" charset="-128"/>
              </a:rPr>
              <a:t>and</a:t>
            </a:r>
            <a:r>
              <a:rPr lang="en-US" sz="2200" i="1">
                <a:solidFill>
                  <a:srgbClr val="0070C0"/>
                </a:solidFill>
                <a:latin typeface="Verdana" pitchFamily="32" charset="0"/>
                <a:ea typeface="MS Gothic" pitchFamily="49" charset="-128"/>
              </a:rPr>
              <a:t> .flc </a:t>
            </a:r>
            <a:r>
              <a:rPr lang="en-US" sz="2200">
                <a:solidFill>
                  <a:srgbClr val="000000"/>
                </a:solidFill>
                <a:latin typeface="Verdana" pitchFamily="32" charset="0"/>
                <a:ea typeface="MS Gothic" pitchFamily="49" charset="-128"/>
              </a:rPr>
              <a:t>- AnimatorPro files</a:t>
            </a:r>
          </a:p>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.max </a:t>
            </a:r>
            <a:r>
              <a:rPr lang="en-US" sz="2200">
                <a:solidFill>
                  <a:srgbClr val="000000"/>
                </a:solidFill>
                <a:latin typeface="Verdana" pitchFamily="32" charset="0"/>
                <a:ea typeface="MS Gothic" pitchFamily="49" charset="-128"/>
              </a:rPr>
              <a:t>- 3D Studio Max files</a:t>
            </a:r>
          </a:p>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.pics </a:t>
            </a:r>
            <a:r>
              <a:rPr lang="en-US" sz="2200">
                <a:solidFill>
                  <a:srgbClr val="000000"/>
                </a:solidFill>
                <a:latin typeface="Verdana" pitchFamily="32" charset="0"/>
                <a:ea typeface="MS Gothic" pitchFamily="49" charset="-128"/>
              </a:rPr>
              <a:t>- SuperCard and Director files</a:t>
            </a:r>
          </a:p>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.fla </a:t>
            </a:r>
            <a:r>
              <a:rPr lang="en-US" sz="2200">
                <a:solidFill>
                  <a:srgbClr val="000000"/>
                </a:solidFill>
                <a:latin typeface="Verdana" pitchFamily="32" charset="0"/>
                <a:ea typeface="MS Gothic" pitchFamily="49" charset="-128"/>
              </a:rPr>
              <a:t>and </a:t>
            </a:r>
            <a:r>
              <a:rPr lang="en-US" sz="2200" i="1">
                <a:solidFill>
                  <a:srgbClr val="0070C0"/>
                </a:solidFill>
                <a:latin typeface="Verdana" pitchFamily="32" charset="0"/>
                <a:ea typeface="MS Gothic" pitchFamily="49" charset="-128"/>
              </a:rPr>
              <a:t>.swf </a:t>
            </a:r>
            <a:r>
              <a:rPr lang="en-US" sz="2200">
                <a:solidFill>
                  <a:srgbClr val="000000"/>
                </a:solidFill>
                <a:latin typeface="Verdana" pitchFamily="32" charset="0"/>
                <a:ea typeface="MS Gothic" pitchFamily="49" charset="-128"/>
              </a:rPr>
              <a:t>- Flash files</a:t>
            </a:r>
          </a:p>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.qt</a:t>
            </a:r>
            <a:r>
              <a:rPr lang="en-US" sz="2200">
                <a:solidFill>
                  <a:srgbClr val="000000"/>
                </a:solidFill>
                <a:latin typeface="Verdana" pitchFamily="32" charset="0"/>
                <a:ea typeface="MS Gothic" pitchFamily="49" charset="-128"/>
              </a:rPr>
              <a:t>, </a:t>
            </a:r>
            <a:r>
              <a:rPr lang="en-US" sz="2200" i="1">
                <a:solidFill>
                  <a:srgbClr val="0070C0"/>
                </a:solidFill>
                <a:latin typeface="Verdana" pitchFamily="32" charset="0"/>
                <a:ea typeface="MS Gothic" pitchFamily="49" charset="-128"/>
              </a:rPr>
              <a:t>.mov</a:t>
            </a:r>
            <a:r>
              <a:rPr lang="en-US" sz="2200">
                <a:solidFill>
                  <a:srgbClr val="000000"/>
                </a:solidFill>
                <a:latin typeface="Verdana" pitchFamily="32" charset="0"/>
                <a:ea typeface="MS Gothic" pitchFamily="49" charset="-128"/>
              </a:rPr>
              <a:t>: Apple QuickTime files</a:t>
            </a:r>
          </a:p>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.mpeg</a:t>
            </a:r>
            <a:r>
              <a:rPr lang="en-US" sz="2200">
                <a:solidFill>
                  <a:srgbClr val="000000"/>
                </a:solidFill>
                <a:latin typeface="Verdana" pitchFamily="32" charset="0"/>
                <a:ea typeface="MS Gothic" pitchFamily="49" charset="-128"/>
              </a:rPr>
              <a:t>, </a:t>
            </a:r>
            <a:r>
              <a:rPr lang="en-US" sz="2200" i="1">
                <a:solidFill>
                  <a:srgbClr val="0070C0"/>
                </a:solidFill>
                <a:latin typeface="Verdana" pitchFamily="32" charset="0"/>
                <a:ea typeface="MS Gothic" pitchFamily="49" charset="-128"/>
              </a:rPr>
              <a:t>.mpg</a:t>
            </a:r>
            <a:r>
              <a:rPr lang="en-US" sz="2200">
                <a:solidFill>
                  <a:srgbClr val="000000"/>
                </a:solidFill>
                <a:latin typeface="Verdana" pitchFamily="32" charset="0"/>
                <a:ea typeface="MS Gothic" pitchFamily="49" charset="-128"/>
              </a:rPr>
              <a:t>: motion video files</a:t>
            </a:r>
          </a:p>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.svg </a:t>
            </a:r>
            <a:r>
              <a:rPr lang="en-US" sz="2200">
                <a:solidFill>
                  <a:srgbClr val="000000"/>
                </a:solidFill>
                <a:latin typeface="Verdana" pitchFamily="32" charset="0"/>
                <a:ea typeface="MS Gothic" pitchFamily="49" charset="-128"/>
              </a:rPr>
              <a:t>- scalable vector graphics files, which are new to HTML 5 </a:t>
            </a:r>
          </a:p>
          <a:p>
            <a:pPr eaLnBrk="1" hangingPunct="1">
              <a:spcBef>
                <a:spcPts val="650"/>
              </a:spcBef>
              <a:spcAft>
                <a:spcPts val="800"/>
              </a:spcAft>
              <a:buFont typeface="Verdana" pitchFamily="32" charset="0"/>
              <a:buChar char="•"/>
            </a:pPr>
            <a:r>
              <a:rPr lang="en-US" sz="2200" i="1">
                <a:solidFill>
                  <a:srgbClr val="0070C0"/>
                </a:solidFill>
                <a:latin typeface="Verdana" pitchFamily="32" charset="0"/>
                <a:ea typeface="MS Gothic" pitchFamily="49" charset="-128"/>
              </a:rPr>
              <a:t>.gif (GIF) </a:t>
            </a:r>
            <a:r>
              <a:rPr lang="en-US" sz="2200">
                <a:solidFill>
                  <a:srgbClr val="000000"/>
                </a:solidFill>
                <a:latin typeface="Verdana" pitchFamily="32" charset="0"/>
                <a:ea typeface="MS Gothic" pitchFamily="49" charset="-128"/>
              </a:rPr>
              <a:t>files also support animation</a:t>
            </a:r>
            <a:endParaRPr lang="en-US" sz="2200">
              <a:latin typeface="Verdana" pitchFamily="32" charset="0"/>
              <a:ea typeface="MS Gothic" pitchFamily="49" charset="-128"/>
            </a:endParaRPr>
          </a:p>
        </p:txBody>
      </p:sp>
    </p:spTree>
    <p:extLst>
      <p:ext uri="{BB962C8B-B14F-4D97-AF65-F5344CB8AC3E}">
        <p14:creationId xmlns:p14="http://schemas.microsoft.com/office/powerpoint/2010/main" val="751410065"/>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ext Box 2"/>
          <p:cNvSpPr txBox="1">
            <a:spLocks noChangeArrowheads="1"/>
          </p:cNvSpPr>
          <p:nvPr/>
        </p:nvSpPr>
        <p:spPr bwMode="auto">
          <a:xfrm>
            <a:off x="457200" y="1524000"/>
            <a:ext cx="82280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38188" indent="-28098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400" i="1" dirty="0">
                <a:solidFill>
                  <a:srgbClr val="0070C0"/>
                </a:solidFill>
                <a:latin typeface="Verdana" pitchFamily="32" charset="0"/>
                <a:ea typeface="MS Gothic" pitchFamily="49" charset="-128"/>
              </a:rPr>
              <a:t>GIF89a</a:t>
            </a:r>
            <a:r>
              <a:rPr lang="en-US" sz="2400" dirty="0">
                <a:latin typeface="Verdana" pitchFamily="32" charset="0"/>
                <a:ea typeface="MS Gothic" pitchFamily="49" charset="-128"/>
              </a:rPr>
              <a:t> file format:</a:t>
            </a:r>
          </a:p>
          <a:p>
            <a:pPr lvl="1" eaLnBrk="1" hangingPunct="1">
              <a:spcBef>
                <a:spcPts val="550"/>
              </a:spcBef>
              <a:spcAft>
                <a:spcPts val="800"/>
              </a:spcAft>
              <a:buClr>
                <a:srgbClr val="006600"/>
              </a:buClr>
              <a:buFont typeface="Verdana" pitchFamily="32" charset="0"/>
              <a:buChar char="–"/>
            </a:pPr>
            <a:r>
              <a:rPr lang="en-US" sz="2200" dirty="0">
                <a:latin typeface="Verdana" pitchFamily="32" charset="0"/>
                <a:ea typeface="MS Gothic" pitchFamily="49" charset="-128"/>
              </a:rPr>
              <a:t>It is a version of the GIF image format.</a:t>
            </a:r>
          </a:p>
          <a:p>
            <a:pPr lvl="1" eaLnBrk="1" hangingPunct="1">
              <a:spcBef>
                <a:spcPts val="550"/>
              </a:spcBef>
              <a:spcAft>
                <a:spcPts val="800"/>
              </a:spcAft>
              <a:buClr>
                <a:srgbClr val="006600"/>
              </a:buClr>
              <a:buFont typeface="Verdana" pitchFamily="32" charset="0"/>
              <a:buChar char="–"/>
            </a:pPr>
            <a:r>
              <a:rPr lang="en-US" sz="2200" dirty="0">
                <a:latin typeface="Verdana" pitchFamily="32" charset="0"/>
                <a:ea typeface="MS Gothic" pitchFamily="49" charset="-128"/>
              </a:rPr>
              <a:t>GIF89a allows multiple images to be put into </a:t>
            </a:r>
            <a:br>
              <a:rPr lang="en-US" sz="2200" dirty="0">
                <a:latin typeface="Verdana" pitchFamily="32" charset="0"/>
                <a:ea typeface="MS Gothic" pitchFamily="49" charset="-128"/>
              </a:rPr>
            </a:br>
            <a:r>
              <a:rPr lang="en-US" sz="2200" dirty="0">
                <a:latin typeface="Verdana" pitchFamily="32" charset="0"/>
                <a:ea typeface="MS Gothic" pitchFamily="49" charset="-128"/>
              </a:rPr>
              <a:t>a single file and then be displayed as an animation</a:t>
            </a:r>
            <a:br>
              <a:rPr lang="en-US" sz="2200" dirty="0">
                <a:latin typeface="Verdana" pitchFamily="32" charset="0"/>
                <a:ea typeface="MS Gothic" pitchFamily="49" charset="-128"/>
              </a:rPr>
            </a:br>
            <a:r>
              <a:rPr lang="en-US" sz="2200" dirty="0">
                <a:latin typeface="Verdana" pitchFamily="32" charset="0"/>
                <a:ea typeface="MS Gothic" pitchFamily="49" charset="-128"/>
              </a:rPr>
              <a:t>in the web browser.</a:t>
            </a:r>
          </a:p>
          <a:p>
            <a:pPr lvl="1" eaLnBrk="1" hangingPunct="1">
              <a:spcBef>
                <a:spcPts val="550"/>
              </a:spcBef>
              <a:spcAft>
                <a:spcPts val="800"/>
              </a:spcAft>
              <a:buClr>
                <a:srgbClr val="006600"/>
              </a:buClr>
              <a:buFont typeface="Verdana" pitchFamily="32" charset="0"/>
              <a:buChar char="–"/>
            </a:pPr>
            <a:r>
              <a:rPr lang="en-US" sz="2200" dirty="0">
                <a:latin typeface="Verdana" pitchFamily="32" charset="0"/>
                <a:ea typeface="MS Gothic" pitchFamily="49" charset="-128"/>
              </a:rPr>
              <a:t>Applications like Stone Design’s </a:t>
            </a:r>
            <a:r>
              <a:rPr lang="en-US" sz="2200" dirty="0" err="1">
                <a:latin typeface="Verdana" pitchFamily="32" charset="0"/>
                <a:ea typeface="MS Gothic" pitchFamily="49" charset="-128"/>
              </a:rPr>
              <a:t>GIFfun</a:t>
            </a:r>
            <a:r>
              <a:rPr lang="en-US" sz="2200" dirty="0">
                <a:latin typeface="Verdana" pitchFamily="32" charset="0"/>
                <a:ea typeface="MS Gothic" pitchFamily="49" charset="-128"/>
              </a:rPr>
              <a:t> or </a:t>
            </a:r>
            <a:br>
              <a:rPr lang="en-US" sz="2200" dirty="0">
                <a:latin typeface="Verdana" pitchFamily="32" charset="0"/>
                <a:ea typeface="MS Gothic" pitchFamily="49" charset="-128"/>
              </a:rPr>
            </a:br>
            <a:r>
              <a:rPr lang="en-US" sz="2200" dirty="0" err="1">
                <a:latin typeface="Verdana" pitchFamily="32" charset="0"/>
                <a:ea typeface="MS Gothic" pitchFamily="49" charset="-128"/>
              </a:rPr>
              <a:t>ULead’s</a:t>
            </a:r>
            <a:r>
              <a:rPr lang="en-US" sz="2200" dirty="0">
                <a:latin typeface="Verdana" pitchFamily="32" charset="0"/>
                <a:ea typeface="MS Gothic" pitchFamily="49" charset="-128"/>
              </a:rPr>
              <a:t> GIF Animator are needed to create </a:t>
            </a:r>
            <a:br>
              <a:rPr lang="en-US" sz="2200" dirty="0">
                <a:latin typeface="Verdana" pitchFamily="32" charset="0"/>
                <a:ea typeface="MS Gothic" pitchFamily="49" charset="-128"/>
              </a:rPr>
            </a:br>
            <a:r>
              <a:rPr lang="en-US" sz="2200" dirty="0">
                <a:latin typeface="Verdana" pitchFamily="32" charset="0"/>
                <a:ea typeface="MS Gothic" pitchFamily="49" charset="-128"/>
              </a:rPr>
              <a:t>GIF89a animation.</a:t>
            </a:r>
          </a:p>
        </p:txBody>
      </p:sp>
      <p:sp>
        <p:nvSpPr>
          <p:cNvPr id="23555" name="Text Box 1"/>
          <p:cNvSpPr txBox="1">
            <a:spLocks noChangeArrowheads="1"/>
          </p:cNvSpPr>
          <p:nvPr/>
        </p:nvSpPr>
        <p:spPr bwMode="auto">
          <a:xfrm>
            <a:off x="569913" y="260350"/>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File Formats Used in Animation</a:t>
            </a:r>
          </a:p>
        </p:txBody>
      </p:sp>
    </p:spTree>
    <p:extLst>
      <p:ext uri="{BB962C8B-B14F-4D97-AF65-F5344CB8AC3E}">
        <p14:creationId xmlns:p14="http://schemas.microsoft.com/office/powerpoint/2010/main" val="617247177"/>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F03B3-1151-3845-8F5C-B6995C5C894A}"/>
              </a:ext>
            </a:extLst>
          </p:cNvPr>
          <p:cNvSpPr>
            <a:spLocks noGrp="1"/>
          </p:cNvSpPr>
          <p:nvPr>
            <p:ph type="title"/>
          </p:nvPr>
        </p:nvSpPr>
        <p:spPr/>
        <p:txBody>
          <a:bodyPr/>
          <a:lstStyle/>
          <a:p>
            <a:r>
              <a:rPr lang="en-US" dirty="0"/>
              <a:t>Types of Animation</a:t>
            </a:r>
          </a:p>
        </p:txBody>
      </p:sp>
      <p:sp>
        <p:nvSpPr>
          <p:cNvPr id="3" name="Content Placeholder 2">
            <a:extLst>
              <a:ext uri="{FF2B5EF4-FFF2-40B4-BE49-F238E27FC236}">
                <a16:creationId xmlns:a16="http://schemas.microsoft.com/office/drawing/2014/main" id="{F9422EB7-4BDF-3249-B837-31B6710C2117}"/>
              </a:ext>
            </a:extLst>
          </p:cNvPr>
          <p:cNvSpPr>
            <a:spLocks noGrp="1"/>
          </p:cNvSpPr>
          <p:nvPr>
            <p:ph idx="1"/>
          </p:nvPr>
        </p:nvSpPr>
        <p:spPr>
          <a:xfrm>
            <a:off x="457200" y="1600201"/>
            <a:ext cx="6705600" cy="2057399"/>
          </a:xfrm>
        </p:spPr>
        <p:txBody>
          <a:bodyPr>
            <a:normAutofit fontScale="70000" lnSpcReduction="20000"/>
          </a:bodyPr>
          <a:lstStyle/>
          <a:p>
            <a:r>
              <a:rPr lang="en-US" dirty="0"/>
              <a:t>1. Traditional Animation</a:t>
            </a:r>
          </a:p>
          <a:p>
            <a:pPr marL="857250" lvl="1" indent="-457200"/>
            <a:r>
              <a:rPr lang="en-CA" dirty="0"/>
              <a:t>long-drawn process. </a:t>
            </a:r>
          </a:p>
          <a:p>
            <a:pPr marL="857250" lvl="1" indent="-457200"/>
            <a:r>
              <a:rPr lang="en-CA" dirty="0"/>
              <a:t>Much time and energy are invested for drawing each frame. </a:t>
            </a:r>
          </a:p>
          <a:p>
            <a:pPr marL="857250" lvl="1" indent="-457200"/>
            <a:r>
              <a:rPr lang="en-CA" dirty="0"/>
              <a:t>For every movement like the flick of a finger or demonstration of an emotion on the face, a number of frames is needed.</a:t>
            </a: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ABD49AC9-DC13-624C-9784-BF579A9017CD}"/>
              </a:ext>
            </a:extLst>
          </p:cNvPr>
          <p:cNvSpPr>
            <a:spLocks noGrp="1"/>
          </p:cNvSpPr>
          <p:nvPr>
            <p:ph type="sldNum" sz="quarter" idx="12"/>
          </p:nvPr>
        </p:nvSpPr>
        <p:spPr/>
        <p:txBody>
          <a:bodyPr/>
          <a:lstStyle/>
          <a:p>
            <a:fld id="{DCE3C2C3-7F4C-4DDF-B6B6-EE164B5325D6}" type="slidenum">
              <a:rPr lang="en-US" smtClean="0"/>
              <a:t>24</a:t>
            </a:fld>
            <a:endParaRPr lang="en-US"/>
          </a:p>
        </p:txBody>
      </p:sp>
      <p:sp>
        <p:nvSpPr>
          <p:cNvPr id="6" name="TextBox 5">
            <a:extLst>
              <a:ext uri="{FF2B5EF4-FFF2-40B4-BE49-F238E27FC236}">
                <a16:creationId xmlns:a16="http://schemas.microsoft.com/office/drawing/2014/main" id="{9056E917-8A26-8E4A-91FE-BB098D2DA6DD}"/>
              </a:ext>
            </a:extLst>
          </p:cNvPr>
          <p:cNvSpPr txBox="1"/>
          <p:nvPr/>
        </p:nvSpPr>
        <p:spPr>
          <a:xfrm>
            <a:off x="304800" y="6240475"/>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pic>
        <p:nvPicPr>
          <p:cNvPr id="8" name="Picture 7" descr="A close up of a person&#10;&#10;Description automatically generated">
            <a:extLst>
              <a:ext uri="{FF2B5EF4-FFF2-40B4-BE49-F238E27FC236}">
                <a16:creationId xmlns:a16="http://schemas.microsoft.com/office/drawing/2014/main" id="{BBD7A07E-0657-A043-BBAF-4C142199BE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200" y="3407936"/>
            <a:ext cx="3810000" cy="2540000"/>
          </a:xfrm>
          <a:prstGeom prst="rect">
            <a:avLst/>
          </a:prstGeom>
        </p:spPr>
      </p:pic>
    </p:spTree>
    <p:extLst>
      <p:ext uri="{BB962C8B-B14F-4D97-AF65-F5344CB8AC3E}">
        <p14:creationId xmlns:p14="http://schemas.microsoft.com/office/powerpoint/2010/main" val="38289666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Types of Animation</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7924800" cy="1600199"/>
          </a:xfrm>
        </p:spPr>
        <p:txBody>
          <a:bodyPr>
            <a:normAutofit fontScale="70000" lnSpcReduction="20000"/>
          </a:bodyPr>
          <a:lstStyle/>
          <a:p>
            <a:r>
              <a:rPr lang="en-US" dirty="0"/>
              <a:t>2.  2D Animation</a:t>
            </a:r>
          </a:p>
          <a:p>
            <a:pPr lvl="1"/>
            <a:r>
              <a:rPr lang="en-CA" dirty="0"/>
              <a:t>vector-based just like traditional animation. </a:t>
            </a:r>
          </a:p>
          <a:p>
            <a:pPr lvl="1"/>
            <a:r>
              <a:rPr lang="en-CA" dirty="0"/>
              <a:t>frames are not drawn manually,</a:t>
            </a:r>
          </a:p>
          <a:p>
            <a:pPr lvl="1"/>
            <a:r>
              <a:rPr lang="en-CA" dirty="0"/>
              <a:t>instead a computer program like Flash or Adobe Animate is used.</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25</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pic>
        <p:nvPicPr>
          <p:cNvPr id="7" name="Picture 6" descr="A picture containing orange, food, table&#10;&#10;Description automatically generated">
            <a:extLst>
              <a:ext uri="{FF2B5EF4-FFF2-40B4-BE49-F238E27FC236}">
                <a16:creationId xmlns:a16="http://schemas.microsoft.com/office/drawing/2014/main" id="{2E2C1114-B441-374D-B47D-513CD96726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4600" y="3059668"/>
            <a:ext cx="4097298" cy="2731532"/>
          </a:xfrm>
          <a:prstGeom prst="rect">
            <a:avLst/>
          </a:prstGeom>
        </p:spPr>
      </p:pic>
    </p:spTree>
    <p:extLst>
      <p:ext uri="{BB962C8B-B14F-4D97-AF65-F5344CB8AC3E}">
        <p14:creationId xmlns:p14="http://schemas.microsoft.com/office/powerpoint/2010/main" val="21302219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Types of Animation</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7239000" cy="1295400"/>
          </a:xfrm>
        </p:spPr>
        <p:txBody>
          <a:bodyPr/>
          <a:lstStyle/>
          <a:p>
            <a:r>
              <a:rPr lang="en-US" dirty="0"/>
              <a:t>3. 3D Animation</a:t>
            </a:r>
          </a:p>
          <a:p>
            <a:pPr lvl="1"/>
            <a:r>
              <a:rPr lang="en-CA" dirty="0"/>
              <a:t>need advanced 3D modeling software</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26</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pic>
        <p:nvPicPr>
          <p:cNvPr id="7" name="Picture 6" descr="A picture containing yellow, sign, light&#10;&#10;Description automatically generated">
            <a:extLst>
              <a:ext uri="{FF2B5EF4-FFF2-40B4-BE49-F238E27FC236}">
                <a16:creationId xmlns:a16="http://schemas.microsoft.com/office/drawing/2014/main" id="{1071D35C-8788-DC4E-8ECC-AF8FDCF4C4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82310" y="3078164"/>
            <a:ext cx="3810000" cy="2540000"/>
          </a:xfrm>
          <a:prstGeom prst="rect">
            <a:avLst/>
          </a:prstGeom>
        </p:spPr>
      </p:pic>
    </p:spTree>
    <p:extLst>
      <p:ext uri="{BB962C8B-B14F-4D97-AF65-F5344CB8AC3E}">
        <p14:creationId xmlns:p14="http://schemas.microsoft.com/office/powerpoint/2010/main" val="30605330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Types of Animation</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8060220" cy="2133599"/>
          </a:xfrm>
        </p:spPr>
        <p:txBody>
          <a:bodyPr>
            <a:normAutofit fontScale="92500" lnSpcReduction="10000"/>
          </a:bodyPr>
          <a:lstStyle/>
          <a:p>
            <a:r>
              <a:rPr lang="en-US" dirty="0"/>
              <a:t>4. Animation through Motion Graphics</a:t>
            </a:r>
          </a:p>
          <a:p>
            <a:pPr lvl="1"/>
            <a:r>
              <a:rPr lang="en-CA" dirty="0"/>
              <a:t>Graphical elements are moved around.</a:t>
            </a:r>
          </a:p>
          <a:p>
            <a:pPr lvl="1"/>
            <a:r>
              <a:rPr lang="en-CA" dirty="0"/>
              <a:t>Commonly visible in infotainment videos, film titles, animated logos, promotional campaigns, and advertisements.</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27</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pic>
        <p:nvPicPr>
          <p:cNvPr id="7" name="Picture 6">
            <a:extLst>
              <a:ext uri="{FF2B5EF4-FFF2-40B4-BE49-F238E27FC236}">
                <a16:creationId xmlns:a16="http://schemas.microsoft.com/office/drawing/2014/main" id="{1548A3AF-669D-4F4D-A4E7-3C670756AB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0" y="3643904"/>
            <a:ext cx="3810000" cy="2540000"/>
          </a:xfrm>
          <a:prstGeom prst="rect">
            <a:avLst/>
          </a:prstGeom>
        </p:spPr>
      </p:pic>
    </p:spTree>
    <p:extLst>
      <p:ext uri="{BB962C8B-B14F-4D97-AF65-F5344CB8AC3E}">
        <p14:creationId xmlns:p14="http://schemas.microsoft.com/office/powerpoint/2010/main" val="41544714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a:xfrm>
            <a:off x="457200" y="274638"/>
            <a:ext cx="8229600" cy="810557"/>
          </a:xfrm>
        </p:spPr>
        <p:txBody>
          <a:bodyPr/>
          <a:lstStyle/>
          <a:p>
            <a:r>
              <a:rPr lang="en-US" dirty="0"/>
              <a:t>Types of Animation</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67833" y="1115328"/>
            <a:ext cx="8229600" cy="3505200"/>
          </a:xfrm>
        </p:spPr>
        <p:txBody>
          <a:bodyPr>
            <a:normAutofit fontScale="92500" lnSpcReduction="20000"/>
          </a:bodyPr>
          <a:lstStyle/>
          <a:p>
            <a:r>
              <a:rPr lang="en-US" altLang="zh-CN" dirty="0"/>
              <a:t>5.</a:t>
            </a:r>
            <a:r>
              <a:rPr lang="zh-CN" altLang="en-US" dirty="0"/>
              <a:t> </a:t>
            </a:r>
            <a:r>
              <a:rPr lang="en-US" altLang="zh-CN" dirty="0"/>
              <a:t>Stop Motion Animation</a:t>
            </a:r>
          </a:p>
          <a:p>
            <a:pPr lvl="1"/>
            <a:r>
              <a:rPr lang="en-CA" dirty="0"/>
              <a:t>Starts with the photographing of an object in a succession of images . </a:t>
            </a:r>
          </a:p>
          <a:p>
            <a:pPr lvl="1"/>
            <a:r>
              <a:rPr lang="en-CA" dirty="0"/>
              <a:t>Each image is a representation of a subtle motion of the object. </a:t>
            </a:r>
          </a:p>
          <a:p>
            <a:pPr lvl="1"/>
            <a:r>
              <a:rPr lang="en-CA" dirty="0"/>
              <a:t>The movements should be carefully filmed in the correct order. </a:t>
            </a:r>
          </a:p>
          <a:p>
            <a:pPr lvl="1"/>
            <a:r>
              <a:rPr lang="en-CA" dirty="0"/>
              <a:t>This adds a feel of fluidity to the animation while eliminating the chances of sudden scene-breaks.</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28</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pic>
        <p:nvPicPr>
          <p:cNvPr id="7" name="Picture 6" descr="A person holding a guitar&#10;&#10;Description automatically generated">
            <a:extLst>
              <a:ext uri="{FF2B5EF4-FFF2-40B4-BE49-F238E27FC236}">
                <a16:creationId xmlns:a16="http://schemas.microsoft.com/office/drawing/2014/main" id="{37ABC9CF-FCA8-D34F-B88C-ED6C88122D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8390" y="4364935"/>
            <a:ext cx="3534810" cy="2356540"/>
          </a:xfrm>
          <a:prstGeom prst="rect">
            <a:avLst/>
          </a:prstGeom>
        </p:spPr>
      </p:pic>
    </p:spTree>
    <p:extLst>
      <p:ext uri="{BB962C8B-B14F-4D97-AF65-F5344CB8AC3E}">
        <p14:creationId xmlns:p14="http://schemas.microsoft.com/office/powerpoint/2010/main" val="12231128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Types of Animation</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p:txBody>
          <a:bodyPr>
            <a:normAutofit lnSpcReduction="10000"/>
          </a:bodyPr>
          <a:lstStyle/>
          <a:p>
            <a:r>
              <a:rPr lang="en-US" dirty="0"/>
              <a:t>6. Cutout and Collage Animation</a:t>
            </a:r>
          </a:p>
          <a:p>
            <a:pPr lvl="1"/>
            <a:r>
              <a:rPr lang="en-CA" dirty="0"/>
              <a:t>models used are cut from craft or drawing paper. </a:t>
            </a:r>
          </a:p>
          <a:p>
            <a:pPr lvl="1"/>
            <a:r>
              <a:rPr lang="en-CA" dirty="0"/>
              <a:t>The puppets can be drawn or painted over. </a:t>
            </a:r>
          </a:p>
          <a:p>
            <a:pPr lvl="1"/>
            <a:r>
              <a:rPr lang="en-CA" dirty="0"/>
              <a:t>These </a:t>
            </a:r>
            <a:r>
              <a:rPr lang="en-CA" dirty="0" err="1"/>
              <a:t>cutout</a:t>
            </a:r>
            <a:r>
              <a:rPr lang="en-CA" dirty="0"/>
              <a:t> portions are placed loosely alongside each other. </a:t>
            </a:r>
          </a:p>
          <a:p>
            <a:pPr lvl="1"/>
            <a:r>
              <a:rPr lang="en-CA" dirty="0"/>
              <a:t>They can be arranged after connecting with fasteners. </a:t>
            </a:r>
          </a:p>
          <a:p>
            <a:pPr lvl="1"/>
            <a:r>
              <a:rPr lang="en-CA" dirty="0"/>
              <a:t>After capturing each movement or model pose, repositioning of the model takes place for taking newer shots. </a:t>
            </a:r>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29</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spTree>
    <p:extLst>
      <p:ext uri="{BB962C8B-B14F-4D97-AF65-F5344CB8AC3E}">
        <p14:creationId xmlns:p14="http://schemas.microsoft.com/office/powerpoint/2010/main" val="1266876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US"/>
              <a:t>Animation</a:t>
            </a:r>
          </a:p>
        </p:txBody>
      </p:sp>
      <p:sp>
        <p:nvSpPr>
          <p:cNvPr id="7171" name="Content Placeholder 2"/>
          <p:cNvSpPr>
            <a:spLocks noGrp="1"/>
          </p:cNvSpPr>
          <p:nvPr>
            <p:ph idx="1"/>
          </p:nvPr>
        </p:nvSpPr>
        <p:spPr>
          <a:xfrm>
            <a:off x="1524000" y="1295400"/>
            <a:ext cx="6096000" cy="4525963"/>
          </a:xfrm>
        </p:spPr>
        <p:txBody>
          <a:bodyPr/>
          <a:lstStyle/>
          <a:p>
            <a:endParaRPr lang="en-US" dirty="0"/>
          </a:p>
          <a:p>
            <a:endParaRPr lang="en-US" dirty="0"/>
          </a:p>
          <a:p>
            <a:r>
              <a:rPr lang="en-US" dirty="0">
                <a:hlinkClick r:id="rId2"/>
              </a:rPr>
              <a:t>http://vimeo.com/36757477</a:t>
            </a:r>
            <a:r>
              <a:rPr lang="en-US" dirty="0"/>
              <a:t>  </a:t>
            </a:r>
          </a:p>
        </p:txBody>
      </p:sp>
      <p:sp>
        <p:nvSpPr>
          <p:cNvPr id="4" name="Slide Number Placeholder 3"/>
          <p:cNvSpPr>
            <a:spLocks noGrp="1"/>
          </p:cNvSpPr>
          <p:nvPr>
            <p:ph type="sldNum" sz="quarter" idx="12"/>
          </p:nvPr>
        </p:nvSpPr>
        <p:spPr/>
        <p:txBody>
          <a:bodyPr/>
          <a:lstStyle/>
          <a:p>
            <a:pPr>
              <a:defRPr/>
            </a:pPr>
            <a:fld id="{074051E4-2BC8-492D-AC9B-8E3A8AC65406}" type="slidenum">
              <a:rPr lang="en-CA" smtClean="0"/>
              <a:pPr>
                <a:defRPr/>
              </a:pPr>
              <a:t>3</a:t>
            </a:fld>
            <a:endParaRPr lang="en-CA"/>
          </a:p>
        </p:txBody>
      </p:sp>
    </p:spTree>
    <p:extLst>
      <p:ext uri="{BB962C8B-B14F-4D97-AF65-F5344CB8AC3E}">
        <p14:creationId xmlns:p14="http://schemas.microsoft.com/office/powerpoint/2010/main" val="681401510"/>
      </p:ext>
    </p:extLst>
  </p:cSld>
  <p:clrMapOvr>
    <a:masterClrMapping/>
  </p:clrMapOvr>
  <p:transition spd="slow" advTm="4814"/>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Types of Animation</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217207"/>
            <a:ext cx="8229600" cy="3581399"/>
          </a:xfrm>
        </p:spPr>
        <p:txBody>
          <a:bodyPr>
            <a:normAutofit fontScale="85000" lnSpcReduction="20000"/>
          </a:bodyPr>
          <a:lstStyle/>
          <a:p>
            <a:r>
              <a:rPr lang="en-US" dirty="0"/>
              <a:t>6. Cutout and Collage Animation</a:t>
            </a:r>
          </a:p>
          <a:p>
            <a:r>
              <a:rPr lang="en-CA" dirty="0"/>
              <a:t>In collage animation, the process followed is usually similar to </a:t>
            </a:r>
            <a:r>
              <a:rPr lang="en-CA" dirty="0" err="1"/>
              <a:t>cutout</a:t>
            </a:r>
            <a:r>
              <a:rPr lang="en-CA" dirty="0"/>
              <a:t> animation. </a:t>
            </a:r>
          </a:p>
          <a:p>
            <a:r>
              <a:rPr lang="en-CA" dirty="0"/>
              <a:t>The difference is that parts which have to be animated are </a:t>
            </a:r>
            <a:r>
              <a:rPr lang="en-CA" dirty="0" err="1"/>
              <a:t>cutouts</a:t>
            </a:r>
            <a:r>
              <a:rPr lang="en-CA" dirty="0"/>
              <a:t> of clipart, magazines, books and images.</a:t>
            </a:r>
          </a:p>
          <a:p>
            <a:r>
              <a:rPr lang="en-CA" dirty="0"/>
              <a:t>In the animation shows broadcasted over television, usually the </a:t>
            </a:r>
            <a:r>
              <a:rPr lang="en-CA" dirty="0" err="1"/>
              <a:t>cutout</a:t>
            </a:r>
            <a:r>
              <a:rPr lang="en-CA" dirty="0"/>
              <a:t> and collage animation type is used. Well cut out characters are animated using collage method.</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30</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pic>
        <p:nvPicPr>
          <p:cNvPr id="7" name="Picture 6">
            <a:extLst>
              <a:ext uri="{FF2B5EF4-FFF2-40B4-BE49-F238E27FC236}">
                <a16:creationId xmlns:a16="http://schemas.microsoft.com/office/drawing/2014/main" id="{9030086B-070A-DF40-BEB6-83AE27AB79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87110" y="4181475"/>
            <a:ext cx="3810000" cy="2540000"/>
          </a:xfrm>
          <a:prstGeom prst="rect">
            <a:avLst/>
          </a:prstGeom>
        </p:spPr>
      </p:pic>
    </p:spTree>
    <p:extLst>
      <p:ext uri="{BB962C8B-B14F-4D97-AF65-F5344CB8AC3E}">
        <p14:creationId xmlns:p14="http://schemas.microsoft.com/office/powerpoint/2010/main" val="29900627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Types of Animation</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8229600" cy="2590800"/>
          </a:xfrm>
        </p:spPr>
        <p:txBody>
          <a:bodyPr>
            <a:normAutofit fontScale="92500" lnSpcReduction="20000"/>
          </a:bodyPr>
          <a:lstStyle/>
          <a:p>
            <a:r>
              <a:rPr lang="en-US" dirty="0"/>
              <a:t>7.Rotoscoping</a:t>
            </a:r>
          </a:p>
          <a:p>
            <a:r>
              <a:rPr lang="en-CA" dirty="0"/>
              <a:t>This animation method is used for capturing human movements realistically.</a:t>
            </a:r>
          </a:p>
          <a:p>
            <a:r>
              <a:rPr lang="en-CA" dirty="0"/>
              <a:t>live footage of the actors is shot followed by drawing of the characters over it.</a:t>
            </a:r>
          </a:p>
          <a:p>
            <a:r>
              <a:rPr lang="en-CA" dirty="0"/>
              <a:t> </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31</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pic>
        <p:nvPicPr>
          <p:cNvPr id="7" name="Picture 6" descr="A close up of a person&#10;&#10;Description automatically generated">
            <a:extLst>
              <a:ext uri="{FF2B5EF4-FFF2-40B4-BE49-F238E27FC236}">
                <a16:creationId xmlns:a16="http://schemas.microsoft.com/office/drawing/2014/main" id="{3BCB5678-C8BE-444F-B445-F35C70180F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3674030"/>
            <a:ext cx="3810000" cy="2540000"/>
          </a:xfrm>
          <a:prstGeom prst="rect">
            <a:avLst/>
          </a:prstGeom>
        </p:spPr>
      </p:pic>
    </p:spTree>
    <p:extLst>
      <p:ext uri="{BB962C8B-B14F-4D97-AF65-F5344CB8AC3E}">
        <p14:creationId xmlns:p14="http://schemas.microsoft.com/office/powerpoint/2010/main" val="5547785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Types of Animation</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8229600" cy="1828799"/>
          </a:xfrm>
        </p:spPr>
        <p:txBody>
          <a:bodyPr>
            <a:normAutofit/>
          </a:bodyPr>
          <a:lstStyle/>
          <a:p>
            <a:r>
              <a:rPr lang="en-US" dirty="0"/>
              <a:t>8. </a:t>
            </a:r>
            <a:r>
              <a:rPr lang="en-US" dirty="0" err="1"/>
              <a:t>Cel</a:t>
            </a:r>
            <a:r>
              <a:rPr lang="en-US" dirty="0"/>
              <a:t> Animation</a:t>
            </a:r>
          </a:p>
          <a:p>
            <a:r>
              <a:rPr lang="en-CA" dirty="0"/>
              <a:t>transparent cellulose acetate sheet is called </a:t>
            </a:r>
            <a:r>
              <a:rPr lang="en-CA" dirty="0" err="1"/>
              <a:t>cel</a:t>
            </a:r>
            <a:r>
              <a:rPr lang="en-CA" dirty="0"/>
              <a:t> where the animated frame can be painted</a:t>
            </a:r>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32</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pic>
        <p:nvPicPr>
          <p:cNvPr id="8" name="Picture 7" descr="A picture containing toy, clock&#10;&#10;Description automatically generated">
            <a:extLst>
              <a:ext uri="{FF2B5EF4-FFF2-40B4-BE49-F238E27FC236}">
                <a16:creationId xmlns:a16="http://schemas.microsoft.com/office/drawing/2014/main" id="{7F767459-5CE8-9A46-B814-9739E5DBF4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0" y="3074988"/>
            <a:ext cx="3810000" cy="2540000"/>
          </a:xfrm>
          <a:prstGeom prst="rect">
            <a:avLst/>
          </a:prstGeom>
        </p:spPr>
      </p:pic>
    </p:spTree>
    <p:extLst>
      <p:ext uri="{BB962C8B-B14F-4D97-AF65-F5344CB8AC3E}">
        <p14:creationId xmlns:p14="http://schemas.microsoft.com/office/powerpoint/2010/main" val="314876587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Areas that Animation is used</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8458200" cy="4475716"/>
          </a:xfrm>
        </p:spPr>
        <p:txBody>
          <a:bodyPr>
            <a:normAutofit lnSpcReduction="10000"/>
          </a:bodyPr>
          <a:lstStyle/>
          <a:p>
            <a:r>
              <a:rPr lang="en-CA" dirty="0"/>
              <a:t> 1. Education:</a:t>
            </a:r>
          </a:p>
          <a:p>
            <a:pPr lvl="1"/>
            <a:r>
              <a:rPr lang="en-CA" dirty="0"/>
              <a:t>Enhance the reception levels of students.</a:t>
            </a:r>
          </a:p>
          <a:p>
            <a:r>
              <a:rPr lang="en-CA" dirty="0"/>
              <a:t>2. Entertainment:</a:t>
            </a:r>
          </a:p>
          <a:p>
            <a:pPr lvl="1"/>
            <a:r>
              <a:rPr lang="en-CA" dirty="0"/>
              <a:t>Tom and Jerry, Mickey Mouse and Donald Duck</a:t>
            </a:r>
          </a:p>
          <a:p>
            <a:r>
              <a:rPr lang="en-US" dirty="0"/>
              <a:t>3. Advertisement:</a:t>
            </a:r>
          </a:p>
          <a:p>
            <a:pPr lvl="1"/>
            <a:r>
              <a:rPr lang="en-CA" dirty="0"/>
              <a:t>plays an important role in making effective commercials that can capture the imagination of the audience luring them to buy the product being advertised.</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33</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spTree>
    <p:extLst>
      <p:ext uri="{BB962C8B-B14F-4D97-AF65-F5344CB8AC3E}">
        <p14:creationId xmlns:p14="http://schemas.microsoft.com/office/powerpoint/2010/main" val="30056915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Areas that Animation is used</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8458200" cy="4475716"/>
          </a:xfrm>
        </p:spPr>
        <p:txBody>
          <a:bodyPr>
            <a:normAutofit fontScale="92500" lnSpcReduction="10000"/>
          </a:bodyPr>
          <a:lstStyle/>
          <a:p>
            <a:r>
              <a:rPr lang="en-CA" dirty="0"/>
              <a:t> </a:t>
            </a:r>
            <a:r>
              <a:rPr lang="en-US" dirty="0"/>
              <a:t>4. Marketing:</a:t>
            </a:r>
          </a:p>
          <a:p>
            <a:pPr lvl="1"/>
            <a:r>
              <a:rPr lang="en-CA" dirty="0"/>
              <a:t>brings lots of creativity to your marketing, which helps to reach more demographics.</a:t>
            </a:r>
            <a:endParaRPr lang="en-US" dirty="0"/>
          </a:p>
          <a:p>
            <a:r>
              <a:rPr lang="en-US" dirty="0"/>
              <a:t>5. in Scientific Visualization:</a:t>
            </a:r>
          </a:p>
          <a:p>
            <a:pPr lvl="1"/>
            <a:r>
              <a:rPr lang="en-CA" dirty="0"/>
              <a:t>extensively used to create accurate and representative scientific visualization for the purpose of research and analytical studies</a:t>
            </a:r>
          </a:p>
          <a:p>
            <a:pPr lvl="1"/>
            <a:r>
              <a:rPr lang="en-CA" dirty="0"/>
              <a:t>E.g., in medical diagnosis where parts of body can be effectively studied and problems can be diagnosed more efficiently.</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34</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spTree>
    <p:extLst>
      <p:ext uri="{BB962C8B-B14F-4D97-AF65-F5344CB8AC3E}">
        <p14:creationId xmlns:p14="http://schemas.microsoft.com/office/powerpoint/2010/main" val="10524744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Areas that Animation is used</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8458200" cy="4475716"/>
          </a:xfrm>
        </p:spPr>
        <p:txBody>
          <a:bodyPr>
            <a:normAutofit/>
          </a:bodyPr>
          <a:lstStyle/>
          <a:p>
            <a:r>
              <a:rPr lang="en-US" dirty="0"/>
              <a:t>6. Creative Arts:</a:t>
            </a:r>
          </a:p>
          <a:p>
            <a:pPr lvl="1"/>
            <a:r>
              <a:rPr lang="en-CA" dirty="0"/>
              <a:t>Motion graphics is extensively used to demonstrate and generate the skills required to attend a certain level of creative proficiency.</a:t>
            </a:r>
            <a:endParaRPr lang="en-US" dirty="0"/>
          </a:p>
          <a:p>
            <a:r>
              <a:rPr lang="en-US" dirty="0"/>
              <a:t>7. Gaming:</a:t>
            </a:r>
          </a:p>
          <a:p>
            <a:pPr lvl="1"/>
            <a:r>
              <a:rPr lang="en-CA" dirty="0"/>
              <a:t>an industry where everything is dependent on animation as most </a:t>
            </a:r>
            <a:r>
              <a:rPr lang="en-CA" b="1" dirty="0"/>
              <a:t>3D characters for games</a:t>
            </a:r>
            <a:r>
              <a:rPr lang="en-CA" dirty="0"/>
              <a:t> are created with animation</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35</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spTree>
    <p:extLst>
      <p:ext uri="{BB962C8B-B14F-4D97-AF65-F5344CB8AC3E}">
        <p14:creationId xmlns:p14="http://schemas.microsoft.com/office/powerpoint/2010/main" val="4707267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Areas that Animation is used</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8458200" cy="4475716"/>
          </a:xfrm>
        </p:spPr>
        <p:txBody>
          <a:bodyPr>
            <a:normAutofit/>
          </a:bodyPr>
          <a:lstStyle/>
          <a:p>
            <a:r>
              <a:rPr lang="en-US" dirty="0"/>
              <a:t>8. Simulations:</a:t>
            </a:r>
          </a:p>
          <a:p>
            <a:pPr lvl="1"/>
            <a:r>
              <a:rPr lang="en-CA" dirty="0"/>
              <a:t>Simulations are utilized in areas where real life training of people is dangerous or cannot be controlled. </a:t>
            </a:r>
          </a:p>
          <a:p>
            <a:pPr lvl="1"/>
            <a:r>
              <a:rPr lang="en-CA" dirty="0"/>
              <a:t>E.g., Military training exercises,</a:t>
            </a:r>
          </a:p>
          <a:p>
            <a:pPr lvl="1"/>
            <a:r>
              <a:rPr lang="en-CA" dirty="0"/>
              <a:t> pilots training,</a:t>
            </a:r>
          </a:p>
          <a:p>
            <a:pPr lvl="1"/>
            <a:r>
              <a:rPr lang="en-CA" dirty="0"/>
              <a:t> organizations use it to predict the outcome of a range of activities.</a:t>
            </a:r>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36</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spTree>
    <p:extLst>
      <p:ext uri="{BB962C8B-B14F-4D97-AF65-F5344CB8AC3E}">
        <p14:creationId xmlns:p14="http://schemas.microsoft.com/office/powerpoint/2010/main" val="25383391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Areas that Animation is used</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8458200" cy="4475716"/>
          </a:xfrm>
        </p:spPr>
        <p:txBody>
          <a:bodyPr>
            <a:normAutofit lnSpcReduction="10000"/>
          </a:bodyPr>
          <a:lstStyle/>
          <a:p>
            <a:r>
              <a:rPr lang="en-US" dirty="0"/>
              <a:t>9. Medical:</a:t>
            </a:r>
          </a:p>
          <a:p>
            <a:pPr lvl="1"/>
            <a:r>
              <a:rPr lang="en-CA" dirty="0"/>
              <a:t>allows professionals and medical students to visualize the details of the human anatomy with clarity.</a:t>
            </a:r>
          </a:p>
          <a:p>
            <a:r>
              <a:rPr lang="en-CA" dirty="0"/>
              <a:t>10. Retail:</a:t>
            </a:r>
          </a:p>
          <a:p>
            <a:pPr lvl="1"/>
            <a:r>
              <a:rPr lang="en-CA" dirty="0"/>
              <a:t>The marketers use animations to showcase product attributes to their customers. </a:t>
            </a:r>
          </a:p>
          <a:p>
            <a:pPr lvl="1"/>
            <a:r>
              <a:rPr lang="en-CA" dirty="0"/>
              <a:t>3D modeling and animation can interpret the functions of a product, along with its features in a lucid manner.</a:t>
            </a:r>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37</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spTree>
    <p:extLst>
      <p:ext uri="{BB962C8B-B14F-4D97-AF65-F5344CB8AC3E}">
        <p14:creationId xmlns:p14="http://schemas.microsoft.com/office/powerpoint/2010/main" val="17081239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9A168-3EDB-714D-9080-DF4679439563}"/>
              </a:ext>
            </a:extLst>
          </p:cNvPr>
          <p:cNvSpPr>
            <a:spLocks noGrp="1"/>
          </p:cNvSpPr>
          <p:nvPr>
            <p:ph type="title"/>
          </p:nvPr>
        </p:nvSpPr>
        <p:spPr/>
        <p:txBody>
          <a:bodyPr/>
          <a:lstStyle/>
          <a:p>
            <a:r>
              <a:rPr lang="en-US" dirty="0"/>
              <a:t>Areas that Animation is used</a:t>
            </a:r>
          </a:p>
        </p:txBody>
      </p:sp>
      <p:sp>
        <p:nvSpPr>
          <p:cNvPr id="3" name="Content Placeholder 2">
            <a:extLst>
              <a:ext uri="{FF2B5EF4-FFF2-40B4-BE49-F238E27FC236}">
                <a16:creationId xmlns:a16="http://schemas.microsoft.com/office/drawing/2014/main" id="{1D348907-67FF-7A48-84AA-5C78A1664311}"/>
              </a:ext>
            </a:extLst>
          </p:cNvPr>
          <p:cNvSpPr>
            <a:spLocks noGrp="1"/>
          </p:cNvSpPr>
          <p:nvPr>
            <p:ph idx="1"/>
          </p:nvPr>
        </p:nvSpPr>
        <p:spPr>
          <a:xfrm>
            <a:off x="457200" y="1600201"/>
            <a:ext cx="8458200" cy="4475716"/>
          </a:xfrm>
        </p:spPr>
        <p:txBody>
          <a:bodyPr>
            <a:normAutofit/>
          </a:bodyPr>
          <a:lstStyle/>
          <a:p>
            <a:r>
              <a:rPr lang="en-US" dirty="0"/>
              <a:t>11.Architecture and Engineering</a:t>
            </a:r>
          </a:p>
          <a:p>
            <a:pPr lvl="1"/>
            <a:r>
              <a:rPr lang="en-CA" dirty="0"/>
              <a:t>In architecture, it is necessary to explain the proposed designs to potential customers in a simplified manner.</a:t>
            </a:r>
          </a:p>
          <a:p>
            <a:pPr lvl="1"/>
            <a:r>
              <a:rPr lang="en-CA" dirty="0"/>
              <a:t>can be produced in quick time and reasonable costs.</a:t>
            </a:r>
            <a:endParaRPr lang="en-US" dirty="0"/>
          </a:p>
          <a:p>
            <a:r>
              <a:rPr lang="en-US" dirty="0"/>
              <a:t>12. Manufacturing</a:t>
            </a:r>
          </a:p>
          <a:p>
            <a:pPr lvl="1"/>
            <a:r>
              <a:rPr lang="en-CA" dirty="0"/>
              <a:t>develop virtual models of various products in the manufacturing sector</a:t>
            </a:r>
            <a:endParaRPr lang="en-US" dirty="0"/>
          </a:p>
          <a:p>
            <a:endParaRPr lang="en-US" dirty="0"/>
          </a:p>
        </p:txBody>
      </p:sp>
      <p:sp>
        <p:nvSpPr>
          <p:cNvPr id="4" name="Slide Number Placeholder 3">
            <a:extLst>
              <a:ext uri="{FF2B5EF4-FFF2-40B4-BE49-F238E27FC236}">
                <a16:creationId xmlns:a16="http://schemas.microsoft.com/office/drawing/2014/main" id="{FF5A1A64-2E66-994F-8985-817562678B14}"/>
              </a:ext>
            </a:extLst>
          </p:cNvPr>
          <p:cNvSpPr>
            <a:spLocks noGrp="1"/>
          </p:cNvSpPr>
          <p:nvPr>
            <p:ph type="sldNum" sz="quarter" idx="12"/>
          </p:nvPr>
        </p:nvSpPr>
        <p:spPr/>
        <p:txBody>
          <a:bodyPr/>
          <a:lstStyle/>
          <a:p>
            <a:fld id="{DCE3C2C3-7F4C-4DDF-B6B6-EE164B5325D6}" type="slidenum">
              <a:rPr lang="en-US" smtClean="0"/>
              <a:t>38</a:t>
            </a:fld>
            <a:endParaRPr lang="en-US"/>
          </a:p>
        </p:txBody>
      </p:sp>
      <p:sp>
        <p:nvSpPr>
          <p:cNvPr id="5" name="TextBox 4">
            <a:extLst>
              <a:ext uri="{FF2B5EF4-FFF2-40B4-BE49-F238E27FC236}">
                <a16:creationId xmlns:a16="http://schemas.microsoft.com/office/drawing/2014/main" id="{A03F6C70-C5FF-7B43-99B4-EDB83022E01D}"/>
              </a:ext>
            </a:extLst>
          </p:cNvPr>
          <p:cNvSpPr txBox="1"/>
          <p:nvPr/>
        </p:nvSpPr>
        <p:spPr>
          <a:xfrm>
            <a:off x="457200" y="6214030"/>
            <a:ext cx="8060220" cy="369332"/>
          </a:xfrm>
          <a:prstGeom prst="rect">
            <a:avLst/>
          </a:prstGeom>
          <a:noFill/>
        </p:spPr>
        <p:txBody>
          <a:bodyPr wrap="none" rtlCol="0">
            <a:spAutoFit/>
          </a:bodyPr>
          <a:lstStyle/>
          <a:p>
            <a:r>
              <a:rPr lang="en-US" dirty="0"/>
              <a:t>Reference: https://</a:t>
            </a:r>
            <a:r>
              <a:rPr lang="en-US" dirty="0" err="1"/>
              <a:t>mapsystemsindia.com</a:t>
            </a:r>
            <a:r>
              <a:rPr lang="en-US" dirty="0"/>
              <a:t>/resources/various-uses-of-</a:t>
            </a:r>
            <a:r>
              <a:rPr lang="en-US" dirty="0" err="1"/>
              <a:t>animation.html</a:t>
            </a:r>
            <a:endParaRPr lang="en-US" dirty="0"/>
          </a:p>
        </p:txBody>
      </p:sp>
    </p:spTree>
    <p:extLst>
      <p:ext uri="{BB962C8B-B14F-4D97-AF65-F5344CB8AC3E}">
        <p14:creationId xmlns:p14="http://schemas.microsoft.com/office/powerpoint/2010/main" val="71121830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ext Box 1"/>
          <p:cNvSpPr txBox="1">
            <a:spLocks noChangeArrowheads="1"/>
          </p:cNvSpPr>
          <p:nvPr/>
        </p:nvSpPr>
        <p:spPr bwMode="auto">
          <a:xfrm>
            <a:off x="1143000" y="52388"/>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Summary</a:t>
            </a:r>
          </a:p>
        </p:txBody>
      </p:sp>
      <p:sp>
        <p:nvSpPr>
          <p:cNvPr id="32771" name="Text Box 2"/>
          <p:cNvSpPr txBox="1">
            <a:spLocks noChangeArrowheads="1"/>
          </p:cNvSpPr>
          <p:nvPr/>
        </p:nvSpPr>
        <p:spPr bwMode="auto">
          <a:xfrm>
            <a:off x="457200" y="1524000"/>
            <a:ext cx="82280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42950" indent="-28575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400" dirty="0">
                <a:solidFill>
                  <a:srgbClr val="000000"/>
                </a:solidFill>
                <a:latin typeface="Verdana" pitchFamily="32" charset="0"/>
                <a:ea typeface="MS Gothic" pitchFamily="49" charset="-128"/>
              </a:rPr>
              <a:t>Animation is visual change over time and adds great power to multimedia.</a:t>
            </a:r>
          </a:p>
          <a:p>
            <a:pPr eaLnBrk="1" hangingPunct="1">
              <a:spcBef>
                <a:spcPts val="650"/>
              </a:spcBef>
              <a:spcAft>
                <a:spcPts val="800"/>
              </a:spcAft>
              <a:buFont typeface="Verdana" pitchFamily="32" charset="0"/>
              <a:buChar char="•"/>
            </a:pPr>
            <a:r>
              <a:rPr lang="en-US" sz="2400" dirty="0">
                <a:solidFill>
                  <a:srgbClr val="000000"/>
                </a:solidFill>
                <a:latin typeface="Verdana" pitchFamily="32" charset="0"/>
                <a:ea typeface="MS Gothic" pitchFamily="49" charset="-128"/>
              </a:rPr>
              <a:t>Cell animation uses a series of progressively different graphics on each frame of movie film.</a:t>
            </a:r>
          </a:p>
          <a:p>
            <a:pPr eaLnBrk="1" hangingPunct="1">
              <a:spcBef>
                <a:spcPts val="650"/>
              </a:spcBef>
              <a:spcAft>
                <a:spcPts val="800"/>
              </a:spcAft>
              <a:buFont typeface="Verdana" pitchFamily="32" charset="0"/>
              <a:buChar char="•"/>
            </a:pPr>
            <a:r>
              <a:rPr lang="en-US" sz="2400" dirty="0">
                <a:solidFill>
                  <a:srgbClr val="000000"/>
                </a:solidFill>
                <a:latin typeface="Verdana" pitchFamily="32" charset="0"/>
                <a:ea typeface="MS Gothic" pitchFamily="49" charset="-128"/>
              </a:rPr>
              <a:t>Computer animation has eased the process of creating animation.</a:t>
            </a:r>
          </a:p>
          <a:p>
            <a:pPr eaLnBrk="1" hangingPunct="1">
              <a:spcBef>
                <a:spcPts val="650"/>
              </a:spcBef>
              <a:spcAft>
                <a:spcPts val="800"/>
              </a:spcAft>
              <a:buFont typeface="Verdana" pitchFamily="32" charset="0"/>
              <a:buChar char="•"/>
            </a:pPr>
            <a:r>
              <a:rPr lang="en-US" sz="2400" dirty="0">
                <a:solidFill>
                  <a:srgbClr val="000000"/>
                </a:solidFill>
                <a:latin typeface="Verdana" pitchFamily="32" charset="0"/>
                <a:ea typeface="MS Gothic" pitchFamily="49" charset="-128"/>
              </a:rPr>
              <a:t>Many file formats are designed specifically to contain animation.</a:t>
            </a:r>
          </a:p>
          <a:p>
            <a:pPr eaLnBrk="1" hangingPunct="1">
              <a:spcBef>
                <a:spcPts val="650"/>
              </a:spcBef>
              <a:spcAft>
                <a:spcPts val="800"/>
              </a:spcAft>
              <a:buFont typeface="Verdana" pitchFamily="32" charset="0"/>
              <a:buChar char="•"/>
            </a:pPr>
            <a:r>
              <a:rPr lang="en-US" sz="2400" dirty="0">
                <a:solidFill>
                  <a:srgbClr val="000000"/>
                </a:solidFill>
                <a:latin typeface="Verdana" pitchFamily="32" charset="0"/>
                <a:ea typeface="MS Gothic" pitchFamily="49" charset="-128"/>
              </a:rPr>
              <a:t>A variety of types of animation.</a:t>
            </a:r>
          </a:p>
          <a:p>
            <a:pPr eaLnBrk="1" hangingPunct="1">
              <a:spcBef>
                <a:spcPts val="650"/>
              </a:spcBef>
              <a:spcAft>
                <a:spcPts val="800"/>
              </a:spcAft>
              <a:buFont typeface="Verdana" pitchFamily="32" charset="0"/>
              <a:buChar char="•"/>
            </a:pPr>
            <a:r>
              <a:rPr lang="en-US" sz="2400" dirty="0">
                <a:solidFill>
                  <a:srgbClr val="000000"/>
                </a:solidFill>
                <a:latin typeface="Verdana" pitchFamily="32" charset="0"/>
                <a:ea typeface="MS Gothic" pitchFamily="49" charset="-128"/>
              </a:rPr>
              <a:t>Areas that Animation can be used are almost limitless.</a:t>
            </a:r>
          </a:p>
        </p:txBody>
      </p:sp>
    </p:spTree>
    <p:extLst>
      <p:ext uri="{BB962C8B-B14F-4D97-AF65-F5344CB8AC3E}">
        <p14:creationId xmlns:p14="http://schemas.microsoft.com/office/powerpoint/2010/main" val="2001919815"/>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ext Box 1"/>
          <p:cNvSpPr txBox="1">
            <a:spLocks noChangeArrowheads="1"/>
          </p:cNvSpPr>
          <p:nvPr/>
        </p:nvSpPr>
        <p:spPr bwMode="auto">
          <a:xfrm>
            <a:off x="684213" y="260350"/>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1pPr>
            <a:lvl2pPr marL="742950" indent="-28575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2pPr>
            <a:lvl3pPr marL="11430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3pPr>
            <a:lvl4pPr marL="16002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4pPr>
            <a:lvl5pPr marL="2057400" indent="-228600"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tx1"/>
                </a:solidFill>
                <a:latin typeface="Arial" charset="0"/>
                <a:cs typeface="Arial" charset="0"/>
              </a:defRPr>
            </a:lvl9pPr>
          </a:lstStyle>
          <a:p>
            <a:pPr eaLnBrk="1" hangingPunct="1">
              <a:lnSpc>
                <a:spcPct val="101000"/>
              </a:lnSpc>
            </a:pPr>
            <a:r>
              <a:rPr lang="en-US" sz="3000" b="1">
                <a:latin typeface="Verdana" pitchFamily="32" charset="0"/>
                <a:ea typeface="MS Gothic" pitchFamily="49" charset="-128"/>
              </a:rPr>
              <a:t>Introduction to Animation</a:t>
            </a:r>
          </a:p>
        </p:txBody>
      </p:sp>
      <p:sp>
        <p:nvSpPr>
          <p:cNvPr id="8195" name="Text Box 2"/>
          <p:cNvSpPr txBox="1">
            <a:spLocks noChangeArrowheads="1"/>
          </p:cNvSpPr>
          <p:nvPr/>
        </p:nvSpPr>
        <p:spPr bwMode="auto">
          <a:xfrm>
            <a:off x="457200" y="1371600"/>
            <a:ext cx="83820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42950" indent="-28575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400">
                <a:solidFill>
                  <a:srgbClr val="0070C0"/>
                </a:solidFill>
                <a:latin typeface="Verdana" pitchFamily="32" charset="0"/>
                <a:ea typeface="MS Gothic" pitchFamily="49" charset="-128"/>
              </a:rPr>
              <a:t>Animation</a:t>
            </a:r>
            <a:r>
              <a:rPr lang="en-US" sz="2400">
                <a:latin typeface="Verdana" pitchFamily="32" charset="0"/>
                <a:ea typeface="MS Gothic" pitchFamily="49" charset="-128"/>
              </a:rPr>
              <a:t> is the process of creating a </a:t>
            </a:r>
            <a:r>
              <a:rPr lang="en-US" sz="2400" u="sng">
                <a:latin typeface="Verdana" pitchFamily="32" charset="0"/>
                <a:ea typeface="MS Gothic" pitchFamily="49" charset="-128"/>
              </a:rPr>
              <a:t>continuous motion</a:t>
            </a:r>
            <a:r>
              <a:rPr lang="en-US" sz="2400">
                <a:latin typeface="Verdana" pitchFamily="32" charset="0"/>
                <a:ea typeface="MS Gothic" pitchFamily="49" charset="-128"/>
              </a:rPr>
              <a:t> and </a:t>
            </a:r>
            <a:r>
              <a:rPr lang="en-US" sz="2400" u="sng">
                <a:latin typeface="Verdana" pitchFamily="32" charset="0"/>
                <a:ea typeface="MS Gothic" pitchFamily="49" charset="-128"/>
              </a:rPr>
              <a:t>shape change</a:t>
            </a:r>
            <a:r>
              <a:rPr lang="en-US" sz="2400">
                <a:latin typeface="Verdana" pitchFamily="32" charset="0"/>
                <a:ea typeface="MS Gothic" pitchFamily="49" charset="-128"/>
              </a:rPr>
              <a:t> </a:t>
            </a:r>
            <a:r>
              <a:rPr lang="en-US" sz="2400">
                <a:solidFill>
                  <a:srgbClr val="FF0000"/>
                </a:solidFill>
                <a:latin typeface="Verdana" pitchFamily="32" charset="0"/>
                <a:ea typeface="MS Gothic" pitchFamily="49" charset="-128"/>
              </a:rPr>
              <a:t>illusion</a:t>
            </a:r>
            <a:r>
              <a:rPr lang="en-US" sz="2400">
                <a:latin typeface="Verdana" pitchFamily="32" charset="0"/>
                <a:ea typeface="MS Gothic" pitchFamily="49" charset="-128"/>
              </a:rPr>
              <a:t> by means of the </a:t>
            </a:r>
            <a:r>
              <a:rPr lang="en-US" sz="2400" u="sng">
                <a:latin typeface="Verdana" pitchFamily="32" charset="0"/>
                <a:ea typeface="MS Gothic" pitchFamily="49" charset="-128"/>
              </a:rPr>
              <a:t>rapid display </a:t>
            </a:r>
            <a:r>
              <a:rPr lang="en-US" sz="2400">
                <a:latin typeface="Verdana" pitchFamily="32" charset="0"/>
                <a:ea typeface="MS Gothic" pitchFamily="49" charset="-128"/>
              </a:rPr>
              <a:t>of a </a:t>
            </a:r>
            <a:r>
              <a:rPr lang="en-US" sz="2400" u="sng">
                <a:latin typeface="Verdana" pitchFamily="32" charset="0"/>
                <a:ea typeface="MS Gothic" pitchFamily="49" charset="-128"/>
              </a:rPr>
              <a:t>sequence</a:t>
            </a:r>
            <a:r>
              <a:rPr lang="en-US" sz="2400">
                <a:latin typeface="Verdana" pitchFamily="32" charset="0"/>
                <a:ea typeface="MS Gothic" pitchFamily="49" charset="-128"/>
              </a:rPr>
              <a:t> of </a:t>
            </a:r>
            <a:r>
              <a:rPr lang="en-US" sz="2400">
                <a:solidFill>
                  <a:srgbClr val="0070C0"/>
                </a:solidFill>
                <a:latin typeface="Verdana" pitchFamily="32" charset="0"/>
                <a:ea typeface="MS Gothic" pitchFamily="49" charset="-128"/>
              </a:rPr>
              <a:t>static images </a:t>
            </a:r>
            <a:r>
              <a:rPr lang="en-US" sz="2400">
                <a:latin typeface="Verdana" pitchFamily="32" charset="0"/>
                <a:ea typeface="MS Gothic" pitchFamily="49" charset="-128"/>
              </a:rPr>
              <a:t>that minimally differ from each other.</a:t>
            </a:r>
          </a:p>
          <a:p>
            <a:pPr eaLnBrk="1" hangingPunct="1">
              <a:spcBef>
                <a:spcPts val="650"/>
              </a:spcBef>
              <a:spcAft>
                <a:spcPts val="800"/>
              </a:spcAft>
              <a:buFont typeface="Verdana" pitchFamily="32" charset="0"/>
              <a:buChar char="•"/>
            </a:pPr>
            <a:r>
              <a:rPr lang="en-US" sz="2400">
                <a:latin typeface="Verdana" pitchFamily="32" charset="0"/>
                <a:ea typeface="MS Gothic" pitchFamily="49" charset="-128"/>
              </a:rPr>
              <a:t>It is concerned with the </a:t>
            </a:r>
            <a:r>
              <a:rPr lang="en-US" sz="2400" u="sng">
                <a:latin typeface="Verdana" pitchFamily="32" charset="0"/>
                <a:ea typeface="MS Gothic" pitchFamily="49" charset="-128"/>
              </a:rPr>
              <a:t>visual</a:t>
            </a:r>
            <a:r>
              <a:rPr lang="en-US" sz="2400">
                <a:latin typeface="Verdana" pitchFamily="32" charset="0"/>
                <a:ea typeface="MS Gothic" pitchFamily="49" charset="-128"/>
              </a:rPr>
              <a:t> or </a:t>
            </a:r>
            <a:r>
              <a:rPr lang="en-US" sz="2400" u="sng">
                <a:latin typeface="Verdana" pitchFamily="32" charset="0"/>
                <a:ea typeface="MS Gothic" pitchFamily="49" charset="-128"/>
              </a:rPr>
              <a:t>aesthetic</a:t>
            </a:r>
            <a:r>
              <a:rPr lang="en-US" sz="2400">
                <a:latin typeface="Verdana" pitchFamily="32" charset="0"/>
                <a:ea typeface="MS Gothic" pitchFamily="49" charset="-128"/>
              </a:rPr>
              <a:t> aspect of the project.</a:t>
            </a:r>
          </a:p>
        </p:txBody>
      </p:sp>
    </p:spTree>
    <p:extLst>
      <p:ext uri="{BB962C8B-B14F-4D97-AF65-F5344CB8AC3E}">
        <p14:creationId xmlns:p14="http://schemas.microsoft.com/office/powerpoint/2010/main" val="3814902132"/>
      </p:ext>
    </p:extLst>
  </p:cSld>
  <p:clrMapOvr>
    <a:masterClrMapping/>
  </p:clrMapOvr>
  <p:transition advTm="44899"/>
  <p:extLst>
    <p:ext uri="{3A86A75C-4F4B-4683-9AE1-C65F6400EC91}">
      <p14:laserTraceLst xmlns:p14="http://schemas.microsoft.com/office/powerpoint/2010/main">
        <p14:tracePtLst>
          <p14:tracePt t="6772" x="2409825" y="2676525"/>
          <p14:tracePt t="7134" x="2419350" y="2647950"/>
          <p14:tracePt t="7142" x="2419350" y="2609850"/>
          <p14:tracePt t="7156" x="2409825" y="2581275"/>
          <p14:tracePt t="7173" x="2400300" y="2571750"/>
          <p14:tracePt t="7189" x="2371725" y="2543175"/>
          <p14:tracePt t="7206" x="2362200" y="2533650"/>
          <p14:tracePt t="7223" x="2343150" y="2524125"/>
          <p14:tracePt t="7239" x="2324100" y="2524125"/>
          <p14:tracePt t="7256" x="2295525" y="2524125"/>
          <p14:tracePt t="7273" x="2266950" y="2524125"/>
          <p14:tracePt t="7290" x="2247900" y="2524125"/>
          <p14:tracePt t="7306" x="2228850" y="2524125"/>
          <p14:tracePt t="7323" x="2209800" y="2533650"/>
          <p14:tracePt t="7340" x="2190750" y="2533650"/>
          <p14:tracePt t="7356" x="2152650" y="2562225"/>
          <p14:tracePt t="7374" x="2124075" y="2571750"/>
          <p14:tracePt t="7391" x="2076450" y="2609850"/>
          <p14:tracePt t="7407" x="2028825" y="2628900"/>
          <p14:tracePt t="7424" x="2019300" y="2647950"/>
          <p14:tracePt t="7441" x="1981200" y="2657475"/>
          <p14:tracePt t="7458" x="1981200" y="2667000"/>
          <p14:tracePt t="7474" x="1971675" y="2676525"/>
          <p14:tracePt t="7491" x="1971675" y="2695575"/>
          <p14:tracePt t="7507" x="1971675" y="2714625"/>
          <p14:tracePt t="7524" x="1962150" y="2724150"/>
          <p14:tracePt t="7541" x="1962150" y="2733675"/>
          <p14:tracePt t="7558" x="1962150" y="2752725"/>
          <p14:tracePt t="7574" x="2009775" y="2809875"/>
          <p14:tracePt t="7591" x="2085975" y="2838450"/>
          <p14:tracePt t="7608" x="2133600" y="2847975"/>
          <p14:tracePt t="7624" x="2181225" y="2847975"/>
          <p14:tracePt t="7641" x="2219325" y="2847975"/>
          <p14:tracePt t="7658" x="2247900" y="2847975"/>
          <p14:tracePt t="7674" x="2257425" y="2828925"/>
          <p14:tracePt t="7691" x="2266950" y="2781300"/>
          <p14:tracePt t="7708" x="2276475" y="2724150"/>
          <p14:tracePt t="7724" x="2276475" y="2695575"/>
          <p14:tracePt t="7741" x="2266950" y="2638425"/>
          <p14:tracePt t="7758" x="2238375" y="2581275"/>
          <p14:tracePt t="7774" x="2200275" y="2533650"/>
          <p14:tracePt t="7774" x="2171700" y="2505075"/>
          <p14:tracePt t="7791" x="2143125" y="2476500"/>
          <p14:tracePt t="7808" x="2057400" y="2390775"/>
          <p14:tracePt t="7825" x="2038350" y="2371725"/>
          <p14:tracePt t="7841" x="2000250" y="2333625"/>
          <p14:tracePt t="7858" x="1971675" y="2305050"/>
          <p14:tracePt t="7875" x="1943100" y="2276475"/>
          <p14:tracePt t="7891" x="1914525" y="2247900"/>
          <p14:tracePt t="7927" x="1885950" y="2228850"/>
          <p14:tracePt t="7943" x="1876425" y="2200275"/>
          <p14:tracePt t="7951" x="1847850" y="2181225"/>
          <p14:tracePt t="7959" x="1828800" y="2162175"/>
          <p14:tracePt t="7975" x="1809750" y="2143125"/>
          <p14:tracePt t="7991" x="1790700" y="2133600"/>
          <p14:tracePt t="8008" x="1781175" y="2133600"/>
          <p14:tracePt t="8025" x="1771650" y="2114550"/>
          <p14:tracePt t="8041" x="1762125" y="2105025"/>
          <p14:tracePt t="8058" x="1752600" y="2105025"/>
          <p14:tracePt t="8075" x="1724025" y="2085975"/>
          <p14:tracePt t="8091" x="1695450" y="2057400"/>
          <p14:tracePt t="8108" x="1676400" y="2038350"/>
          <p14:tracePt t="8125" x="1657350" y="2028825"/>
          <p14:tracePt t="8141" x="1628775" y="2028825"/>
          <p14:tracePt t="8158" x="1619250" y="2019300"/>
          <p14:tracePt t="8175" x="1600200" y="2019300"/>
          <p14:tracePt t="8192" x="1562100" y="2000250"/>
          <p14:tracePt t="8208" x="1552575" y="2000250"/>
          <p14:tracePt t="8614" x="1524000" y="1981200"/>
          <p14:tracePt t="8622" x="1495425" y="1981200"/>
          <p14:tracePt t="8624" x="1409700" y="1981200"/>
          <p14:tracePt t="8658" x="1362075" y="1971675"/>
          <p14:tracePt t="8674" x="1314450" y="1952625"/>
          <p14:tracePt t="8691" x="1276350" y="1952625"/>
          <p14:tracePt t="8708" x="1219200" y="1933575"/>
          <p14:tracePt t="8725" x="1200150" y="1933575"/>
          <p14:tracePt t="8741" x="1190625" y="1933575"/>
          <p14:tracePt t="8879" x="1181100" y="1933575"/>
          <p14:tracePt t="9038" x="1171575" y="1933575"/>
          <p14:tracePt t="9046" x="1143000" y="1933575"/>
          <p14:tracePt t="9058" x="1123950" y="1933575"/>
          <p14:tracePt t="9075" x="1114425" y="1933575"/>
          <p14:tracePt t="9092" x="1095375" y="1933575"/>
          <p14:tracePt t="9108" x="1085850" y="1943100"/>
          <p14:tracePt t="9125" x="1076325" y="1943100"/>
          <p14:tracePt t="9159" x="1066800" y="1943100"/>
          <p14:tracePt t="9159" x="1057275" y="1943100"/>
          <p14:tracePt t="9175" x="1038225" y="1952625"/>
          <p14:tracePt t="9215" x="1019175" y="1952625"/>
          <p14:tracePt t="9225" x="1009650" y="1962150"/>
          <p14:tracePt t="9229" x="1000125" y="1962150"/>
          <p14:tracePt t="9242" x="981075" y="1981200"/>
          <p14:tracePt t="9294" x="971550" y="1990725"/>
          <p14:tracePt t="9406" x="971550" y="2000250"/>
          <p14:tracePt t="9806" x="971550" y="1990725"/>
          <p14:tracePt t="9830" x="971550" y="1971675"/>
          <p14:tracePt t="9870" x="981075" y="1962150"/>
          <p14:tracePt t="9934" x="990600" y="1962150"/>
          <p14:tracePt t="9982" x="1000125" y="1962150"/>
          <p14:tracePt t="9998" x="1009650" y="1962150"/>
          <p14:tracePt t="10102" x="1028700" y="1962150"/>
          <p14:tracePt t="10118" x="1038225" y="1962150"/>
          <p14:tracePt t="10142" x="1047750" y="1962150"/>
          <p14:tracePt t="10159" x="1057275" y="1962150"/>
          <p14:tracePt t="10162" x="1066800" y="1962150"/>
          <p14:tracePt t="10206" x="1076325" y="1962150"/>
          <p14:tracePt t="10216" x="1085850" y="1962150"/>
          <p14:tracePt t="10247" x="1104900" y="1962150"/>
          <p14:tracePt t="12103" x="1114425" y="1962150"/>
          <p14:tracePt t="12391" x="1123950" y="1962150"/>
          <p14:tracePt t="12414" x="1133475" y="1962150"/>
          <p14:tracePt t="12911" x="1143000" y="1962150"/>
          <p14:tracePt t="12915" x="1152525" y="1962150"/>
          <p14:tracePt t="12950" x="1171575" y="1962150"/>
          <p14:tracePt t="12959" x="1181100" y="1962150"/>
          <p14:tracePt t="12963" x="1190625" y="1962150"/>
          <p14:tracePt t="12979" x="1200150" y="1962150"/>
          <p14:tracePt t="12996" x="1209675" y="1962150"/>
          <p14:tracePt t="13039" x="1219200" y="1952625"/>
          <p14:tracePt t="13247" x="1238250" y="1952625"/>
          <p14:tracePt t="16264" x="1257300" y="1952625"/>
          <p14:tracePt t="16266" x="1314450" y="1962150"/>
          <p14:tracePt t="16283" x="1323975" y="1962150"/>
          <p14:tracePt t="16300" x="1343025" y="1962150"/>
          <p14:tracePt t="16316" x="1371600" y="1962150"/>
          <p14:tracePt t="16351" x="1381125" y="1962150"/>
          <p14:tracePt t="16355" x="1390650" y="1962150"/>
          <p14:tracePt t="16391" x="1400175" y="1962150"/>
          <p14:tracePt t="16414" x="1409700" y="1962150"/>
          <p14:tracePt t="17615" x="1428750" y="1971675"/>
          <p14:tracePt t="17671" x="1438275" y="1981200"/>
          <p14:tracePt t="17696" x="1447800" y="1981200"/>
          <p14:tracePt t="17736" x="1457325" y="1990725"/>
          <p14:tracePt t="17839" x="1466850" y="2000250"/>
          <p14:tracePt t="17887" x="1476375" y="2000250"/>
          <p14:tracePt t="17904" x="1495425" y="2000250"/>
          <p14:tracePt t="17920" x="1504950" y="2000250"/>
          <p14:tracePt t="17922" x="1514475" y="2000250"/>
          <p14:tracePt t="17935" x="1533525" y="2000250"/>
          <p14:tracePt t="17951" x="1543050" y="2000250"/>
          <p14:tracePt t="17968" x="1571625" y="2000250"/>
          <p14:tracePt t="17985" x="1600200" y="2000250"/>
          <p14:tracePt t="18001" x="1619250" y="2000250"/>
          <p14:tracePt t="18018" x="1638300" y="2000250"/>
          <p14:tracePt t="18035" x="1666875" y="2000250"/>
          <p14:tracePt t="18052" x="1676400" y="2000250"/>
          <p14:tracePt t="18068" x="1695450" y="2000250"/>
          <p14:tracePt t="18085" x="1704975" y="2000250"/>
          <p14:tracePt t="18102" x="1714500" y="2000250"/>
          <p14:tracePt t="18118" x="1743075" y="2000250"/>
          <p14:tracePt t="18135" x="1771650" y="2000250"/>
          <p14:tracePt t="18152" x="1800225" y="2000250"/>
          <p14:tracePt t="18168" x="1819275" y="2000250"/>
          <p14:tracePt t="18185" x="1847850" y="2000250"/>
          <p14:tracePt t="18202" x="1857375" y="2000250"/>
          <p14:tracePt t="18218" x="1866900" y="2000250"/>
          <p14:tracePt t="18235" x="1876425" y="2000250"/>
          <p14:tracePt t="18272" x="1885950" y="2000250"/>
          <p14:tracePt t="18416" x="1895475" y="2000250"/>
          <p14:tracePt t="18455" x="1914525" y="2028825"/>
          <p14:tracePt t="18472" x="1914525" y="2038350"/>
          <p14:tracePt t="18480" x="1914525" y="2047875"/>
          <p14:tracePt t="18487" x="1905000" y="2076450"/>
          <p14:tracePt t="18502" x="1895475" y="2114550"/>
          <p14:tracePt t="18519" x="1885950" y="2133600"/>
          <p14:tracePt t="18535" x="1847850" y="2190750"/>
          <p14:tracePt t="18552" x="1819275" y="2228850"/>
          <p14:tracePt t="18569" x="1800225" y="2266950"/>
          <p14:tracePt t="18586" x="1790700" y="2286000"/>
          <p14:tracePt t="18602" x="1762125" y="2324100"/>
          <p14:tracePt t="18619" x="1752600" y="2343150"/>
          <p14:tracePt t="18635" x="1743075" y="2371725"/>
          <p14:tracePt t="18653" x="1733550" y="2381250"/>
          <p14:tracePt t="18695" x="1733550" y="2390775"/>
          <p14:tracePt t="18720" x="1733550" y="2400300"/>
          <p14:tracePt t="18728" x="1752600" y="2419350"/>
          <p14:tracePt t="18737" x="1876425" y="2457450"/>
          <p14:tracePt t="18753" x="2124075" y="2495550"/>
          <p14:tracePt t="18770" x="2362200" y="2505075"/>
          <p14:tracePt t="18787" x="2543175" y="2505075"/>
          <p14:tracePt t="18803" x="2667000" y="2505075"/>
          <p14:tracePt t="18820" x="2705100" y="2466975"/>
          <p14:tracePt t="18837" x="2714625" y="2438400"/>
          <p14:tracePt t="18853" x="2714625" y="2409825"/>
          <p14:tracePt t="18870" x="2714625" y="2381250"/>
          <p14:tracePt t="18887" x="2714625" y="2352675"/>
          <p14:tracePt t="18904" x="2705100" y="2314575"/>
          <p14:tracePt t="18920" x="2667000" y="2276475"/>
          <p14:tracePt t="18937" x="2600325" y="2228850"/>
          <p14:tracePt t="18954" x="2514600" y="2200275"/>
          <p14:tracePt t="18970" x="2428875" y="2190750"/>
          <p14:tracePt t="18987" x="2305050" y="2171700"/>
          <p14:tracePt t="19003" x="2219325" y="2171700"/>
          <p14:tracePt t="19020" x="2143125" y="2181225"/>
          <p14:tracePt t="19037" x="2047875" y="2219325"/>
          <p14:tracePt t="19054" x="2019300" y="2238375"/>
          <p14:tracePt t="19070" x="1990725" y="2266950"/>
          <p14:tracePt t="19087" x="1981200" y="2295525"/>
          <p14:tracePt t="19104" x="1981200" y="2324100"/>
          <p14:tracePt t="19120" x="1981200" y="2371725"/>
          <p14:tracePt t="19137" x="1981200" y="2390775"/>
          <p14:tracePt t="19154" x="1981200" y="2428875"/>
          <p14:tracePt t="19170" x="2019300" y="2466975"/>
          <p14:tracePt t="19187" x="2105025" y="2495550"/>
          <p14:tracePt t="19204" x="2190750" y="2524125"/>
          <p14:tracePt t="19221" x="2286000" y="2524125"/>
          <p14:tracePt t="19237" x="2343150" y="2524125"/>
          <p14:tracePt t="19254" x="2362200" y="2524125"/>
          <p14:tracePt t="19270" x="2371725" y="2524125"/>
          <p14:tracePt t="19287" x="2381250" y="2524125"/>
          <p14:tracePt t="19304" x="2381250" y="2476500"/>
          <p14:tracePt t="19320" x="2362200" y="2419350"/>
          <p14:tracePt t="19337" x="2352675" y="2381250"/>
          <p14:tracePt t="19354" x="2314575" y="2343150"/>
          <p14:tracePt t="19371" x="2266950" y="2295525"/>
          <p14:tracePt t="19387" x="2181225" y="2276475"/>
          <p14:tracePt t="19404" x="2038350" y="2266950"/>
          <p14:tracePt t="19421" x="1847850" y="2266950"/>
          <p14:tracePt t="19437" x="1714500" y="2266950"/>
          <p14:tracePt t="19454" x="1571625" y="2286000"/>
          <p14:tracePt t="19471" x="1514475" y="2324100"/>
          <p14:tracePt t="19471" x="1485900" y="2352675"/>
          <p14:tracePt t="19488" x="1476375" y="2362200"/>
          <p14:tracePt t="19504" x="1438275" y="2457450"/>
          <p14:tracePt t="19521" x="1438275" y="2486025"/>
          <p14:tracePt t="19537" x="1438275" y="2524125"/>
          <p14:tracePt t="19554" x="1447800" y="2590800"/>
          <p14:tracePt t="19571" x="1476375" y="2619375"/>
          <p14:tracePt t="19588" x="1504950" y="2647950"/>
          <p14:tracePt t="19604" x="1590675" y="2676525"/>
          <p14:tracePt t="19621" x="1666875" y="2676525"/>
          <p14:tracePt t="19638" x="1809750" y="2676525"/>
          <p14:tracePt t="19654" x="1905000" y="2676525"/>
          <p14:tracePt t="19671" x="1943100" y="2676525"/>
          <p14:tracePt t="19688" x="1952625" y="2676525"/>
          <p14:tracePt t="19736" x="1952625" y="2657475"/>
          <p14:tracePt t="19754" x="1943100" y="2647950"/>
          <p14:tracePt t="19755" x="1866900" y="2619375"/>
          <p14:tracePt t="19771" x="1752600" y="2619375"/>
          <p14:tracePt t="19788" x="1619250" y="2619375"/>
          <p14:tracePt t="19804" x="1514475" y="2619375"/>
          <p14:tracePt t="19821" x="1409700" y="2628900"/>
          <p14:tracePt t="19838" x="1362075" y="2657475"/>
          <p14:tracePt t="19855" x="1333500" y="2676525"/>
          <p14:tracePt t="19871" x="1285875" y="2743200"/>
          <p14:tracePt t="19888" x="1266825" y="2771775"/>
          <p14:tracePt t="19904" x="1247775" y="2819400"/>
          <p14:tracePt t="19921" x="1247775" y="2867025"/>
          <p14:tracePt t="19938" x="1238250" y="2886075"/>
          <p14:tracePt t="19955" x="1238250" y="2952750"/>
          <p14:tracePt t="19971" x="1238250" y="3019425"/>
          <p14:tracePt t="19988" x="1238250" y="3057525"/>
          <p14:tracePt t="20005" x="1238250" y="3105150"/>
          <p14:tracePt t="20021" x="1247775" y="3143250"/>
          <p14:tracePt t="20038" x="1247775" y="3181350"/>
          <p14:tracePt t="20055" x="1276350" y="3209925"/>
          <p14:tracePt t="20071" x="1295400" y="3257550"/>
          <p14:tracePt t="20088" x="1323975" y="3314700"/>
          <p14:tracePt t="20105" x="1323975" y="3352800"/>
          <p14:tracePt t="20121" x="1333500" y="3371850"/>
          <p14:tracePt t="20138" x="1333500" y="3409950"/>
          <p14:tracePt t="20155" x="1333500" y="3429000"/>
          <p14:tracePt t="20172" x="1314450" y="3467100"/>
          <p14:tracePt t="20188" x="1266825" y="3514725"/>
          <p14:tracePt t="20205" x="1238250" y="3552825"/>
          <p14:tracePt t="20222" x="1200150" y="3600450"/>
          <p14:tracePt t="20238" x="1171575" y="3638550"/>
          <p14:tracePt t="20255" x="1152525" y="3695700"/>
          <p14:tracePt t="20272" x="1123950" y="3752850"/>
          <p14:tracePt t="20288" x="1123950" y="3781425"/>
          <p14:tracePt t="20305" x="1123950" y="3810000"/>
          <p14:tracePt t="20322" x="1123950" y="3838575"/>
          <p14:tracePt t="20338" x="1123950" y="3857625"/>
          <p14:tracePt t="20355" x="1123950" y="3867150"/>
          <p14:tracePt t="20372" x="1152525" y="3876675"/>
          <p14:tracePt t="20388" x="1257300" y="3895725"/>
          <p14:tracePt t="20405" x="1352550" y="3895725"/>
          <p14:tracePt t="20422" x="1438275" y="3895725"/>
          <p14:tracePt t="20438" x="1504950" y="3886200"/>
          <p14:tracePt t="20455" x="1533525" y="3876675"/>
          <p14:tracePt t="20504" x="1562100" y="3867150"/>
          <p14:tracePt t="20505" x="1562100" y="3857625"/>
          <p14:tracePt t="20522" x="1562100" y="3829050"/>
          <p14:tracePt t="20539" x="1562100" y="3790950"/>
          <p14:tracePt t="20555" x="1562100" y="3743325"/>
          <p14:tracePt t="20572" x="1552575" y="3714750"/>
          <p14:tracePt t="20589" x="1533525" y="3714750"/>
          <p14:tracePt t="20605" x="1495425" y="3695700"/>
          <p14:tracePt t="20622" x="1466850" y="3676650"/>
          <p14:tracePt t="20639" x="1457325" y="3667125"/>
          <p14:tracePt t="20687" x="1438275" y="3667125"/>
          <p14:tracePt t="20705" x="1438275" y="3657600"/>
          <p14:tracePt t="20728" x="1428750" y="3648075"/>
          <p14:tracePt t="20743" x="1428750" y="3638550"/>
          <p14:tracePt t="20784" x="1428750" y="3629025"/>
          <p14:tracePt t="20816" x="1428750" y="3609975"/>
          <p14:tracePt t="20840" x="1447800" y="3590925"/>
          <p14:tracePt t="20842" x="1495425" y="3590925"/>
          <p14:tracePt t="20856" x="1524000" y="3590925"/>
          <p14:tracePt t="20872" x="1647825" y="3590925"/>
          <p14:tracePt t="20889" x="1685925" y="3600450"/>
          <p14:tracePt t="20906" x="1704975" y="3619500"/>
          <p14:tracePt t="21008" x="1714500" y="3619500"/>
          <p14:tracePt t="21088" x="1724025" y="3619500"/>
          <p14:tracePt t="21312" x="1733550" y="3619500"/>
          <p14:tracePt t="21744" x="1733550" y="3609975"/>
          <p14:tracePt t="21752" x="1733550" y="3600450"/>
          <p14:tracePt t="21773" x="1733550" y="3590925"/>
          <p14:tracePt t="21773" x="1733550" y="3571875"/>
          <p14:tracePt t="21790" x="1733550" y="3543300"/>
          <p14:tracePt t="21807" x="1733550" y="3524250"/>
          <p14:tracePt t="21823" x="1733550" y="3514725"/>
          <p14:tracePt t="21840" x="1724025" y="3495675"/>
          <p14:tracePt t="21960" x="1714500" y="3476625"/>
          <p14:tracePt t="22000" x="1714500" y="3467100"/>
          <p14:tracePt t="22032" x="1714500" y="3457575"/>
          <p14:tracePt t="22042" x="1743075" y="3438525"/>
          <p14:tracePt t="22057" x="1762125" y="3419475"/>
          <p14:tracePt t="22074" x="1790700" y="3400425"/>
          <p14:tracePt t="22090" x="1809750" y="3390900"/>
          <p14:tracePt t="22107" x="1819275" y="3381375"/>
          <p14:tracePt t="22124" x="1847850" y="3371850"/>
          <p14:tracePt t="22141" x="1857375" y="3371850"/>
          <p14:tracePt t="22157" x="1866900" y="3352800"/>
          <p14:tracePt t="22174" x="1905000" y="3343275"/>
          <p14:tracePt t="22190" x="1933575" y="3324225"/>
          <p14:tracePt t="22207" x="1962150" y="3305175"/>
          <p14:tracePt t="22224" x="1990725" y="3286125"/>
          <p14:tracePt t="22240" x="2028825" y="3267075"/>
          <p14:tracePt t="22257" x="2038350" y="3257550"/>
          <p14:tracePt t="22274" x="2066925" y="3238500"/>
          <p14:tracePt t="22291" x="2085975" y="3219450"/>
          <p14:tracePt t="22307" x="2105025" y="3209925"/>
          <p14:tracePt t="22324" x="2133600" y="3171825"/>
          <p14:tracePt t="22341" x="2171700" y="3105150"/>
          <p14:tracePt t="22357" x="2247900" y="3048000"/>
          <p14:tracePt t="22374" x="2314575" y="2962275"/>
          <p14:tracePt t="22391" x="2352675" y="2924175"/>
          <p14:tracePt t="22407" x="2390775" y="2867025"/>
          <p14:tracePt t="22424" x="2419350" y="2838450"/>
          <p14:tracePt t="22441" x="2438400" y="2809875"/>
          <p14:tracePt t="22457" x="2438400" y="2781300"/>
          <p14:tracePt t="22474" x="2447925" y="2752725"/>
          <p14:tracePt t="22491" x="2447925" y="2724150"/>
          <p14:tracePt t="22507" x="2447925" y="2705100"/>
          <p14:tracePt t="22524" x="2447925" y="2676525"/>
          <p14:tracePt t="22541" x="2438400" y="2638425"/>
          <p14:tracePt t="22558" x="2428875" y="2600325"/>
          <p14:tracePt t="22574" x="2381250" y="2562225"/>
          <p14:tracePt t="22591" x="2343150" y="2524125"/>
          <p14:tracePt t="22608" x="2295525" y="2486025"/>
          <p14:tracePt t="22624" x="2181225" y="2409825"/>
          <p14:tracePt t="22641" x="2105025" y="2371725"/>
          <p14:tracePt t="22658" x="2000250" y="2305050"/>
          <p14:tracePt t="22674" x="1876425" y="2257425"/>
          <p14:tracePt t="22691" x="1800225" y="2219325"/>
          <p14:tracePt t="22708" x="1685925" y="2171700"/>
          <p14:tracePt t="22724" x="1628775" y="2143125"/>
          <p14:tracePt t="22741" x="1562100" y="2114550"/>
          <p14:tracePt t="22758" x="1485900" y="2085975"/>
          <p14:tracePt t="22775" x="1457325" y="2076450"/>
          <p14:tracePt t="22791" x="1400175" y="2066925"/>
          <p14:tracePt t="22808" x="1343025" y="2057400"/>
          <p14:tracePt t="22824" x="1304925" y="2038350"/>
          <p14:tracePt t="22841" x="1257300" y="2028825"/>
          <p14:tracePt t="22858" x="1228725" y="2019300"/>
          <p14:tracePt t="22875" x="1209675" y="2009775"/>
          <p14:tracePt t="22891" x="1200150" y="2009775"/>
          <p14:tracePt t="22928" x="1190625" y="2009775"/>
          <p14:tracePt t="22984" x="1181100" y="2009775"/>
          <p14:tracePt t="23008" x="1162050" y="2009775"/>
          <p14:tracePt t="23184" x="1152525" y="2009775"/>
          <p14:tracePt t="23249" x="1143000" y="2009775"/>
          <p14:tracePt t="23624" x="1133475" y="2009775"/>
          <p14:tracePt t="24312" x="1133475" y="2019300"/>
          <p14:tracePt t="24360" x="1133475" y="2028825"/>
          <p14:tracePt t="24401" x="1143000" y="2028825"/>
          <p14:tracePt t="24412" x="1152525" y="2028825"/>
          <p14:tracePt t="24426" x="1181100" y="2028825"/>
          <p14:tracePt t="24443" x="1228725" y="2028825"/>
          <p14:tracePt t="24460" x="1266825" y="2028825"/>
          <p14:tracePt t="24476" x="1304925" y="2038350"/>
          <p14:tracePt t="24493" x="1333500" y="2038350"/>
          <p14:tracePt t="24510" x="1362075" y="2057400"/>
          <p14:tracePt t="24526" x="1381125" y="2057400"/>
          <p14:tracePt t="24543" x="1409700" y="2057400"/>
          <p14:tracePt t="24560" x="1457325" y="2066925"/>
          <p14:tracePt t="24576" x="1485900" y="2066925"/>
          <p14:tracePt t="24593" x="1495425" y="2066925"/>
          <p14:tracePt t="24610" x="1514475" y="2066925"/>
          <p14:tracePt t="24627" x="1524000" y="2066925"/>
          <p14:tracePt t="24643" x="1533525" y="2066925"/>
          <p14:tracePt t="24681" x="1552575" y="2066925"/>
          <p14:tracePt t="24696" x="1562100" y="2066925"/>
          <p14:tracePt t="24713" x="1571625" y="2066925"/>
          <p14:tracePt t="24726" x="1581150" y="2066925"/>
          <p14:tracePt t="24760" x="1590675" y="2066925"/>
          <p14:tracePt t="24760" x="1600200" y="2066925"/>
          <p14:tracePt t="24777" x="1628775" y="2066925"/>
          <p14:tracePt t="24793" x="1647825" y="2066925"/>
          <p14:tracePt t="24810" x="1666875" y="2066925"/>
          <p14:tracePt t="24827" x="1695450" y="2066925"/>
          <p14:tracePt t="24843" x="1714500" y="2066925"/>
          <p14:tracePt t="24860" x="1752600" y="2066925"/>
          <p14:tracePt t="24877" x="1762125" y="2066925"/>
          <p14:tracePt t="24893" x="1781175" y="2066925"/>
          <p14:tracePt t="24910" x="1800225" y="2066925"/>
          <p14:tracePt t="24927" x="1809750" y="2066925"/>
          <p14:tracePt t="24969" x="1819275" y="2066925"/>
          <p14:tracePt t="25000" x="1828800" y="2057400"/>
          <p14:tracePt t="25013" x="1838325" y="2057400"/>
          <p14:tracePt t="25027" x="1847850" y="2038350"/>
          <p14:tracePt t="25043" x="1866900" y="2038350"/>
          <p14:tracePt t="25060" x="1866900" y="2028825"/>
          <p14:tracePt t="25077" x="1876425" y="2028825"/>
          <p14:tracePt t="25094" x="1895475" y="2019300"/>
          <p14:tracePt t="25110" x="1924050" y="2019300"/>
          <p14:tracePt t="25127" x="1943100" y="2009775"/>
          <p14:tracePt t="25144" x="1981200" y="2009775"/>
          <p14:tracePt t="25160" x="2000250" y="2009775"/>
          <p14:tracePt t="25177" x="2066925" y="2009775"/>
          <p14:tracePt t="25194" x="2133600" y="2009775"/>
          <p14:tracePt t="25210" x="2190750" y="2009775"/>
          <p14:tracePt t="25227" x="2238375" y="2009775"/>
          <p14:tracePt t="25244" x="2286000" y="2009775"/>
          <p14:tracePt t="25260" x="2333625" y="2009775"/>
          <p14:tracePt t="25277" x="2400300" y="2019300"/>
          <p14:tracePt t="25294" x="2486025" y="2038350"/>
          <p14:tracePt t="25310" x="2571750" y="2066925"/>
          <p14:tracePt t="25327" x="2638425" y="2066925"/>
          <p14:tracePt t="25344" x="2686050" y="2066925"/>
          <p14:tracePt t="25361" x="2733675" y="2066925"/>
          <p14:tracePt t="25377" x="2771775" y="2076450"/>
          <p14:tracePt t="25394" x="2809875" y="2076450"/>
          <p14:tracePt t="25411" x="2838450" y="2076450"/>
          <p14:tracePt t="25427" x="2876550" y="2076450"/>
          <p14:tracePt t="25444" x="2886075" y="2076450"/>
          <p14:tracePt t="25461" x="2905125" y="2076450"/>
          <p14:tracePt t="25477" x="2933700" y="2076450"/>
          <p14:tracePt t="25494" x="2952750" y="2076450"/>
          <p14:tracePt t="25511" x="2971800" y="2076450"/>
          <p14:tracePt t="25527" x="3000375" y="2076450"/>
          <p14:tracePt t="25544" x="3028950" y="2076450"/>
          <p14:tracePt t="25561" x="3067050" y="2076450"/>
          <p14:tracePt t="25577" x="3105150" y="2076450"/>
          <p14:tracePt t="25594" x="3124200" y="2076450"/>
          <p14:tracePt t="25611" x="3152775" y="2076450"/>
          <p14:tracePt t="25628" x="3200400" y="2076450"/>
          <p14:tracePt t="25644" x="3228975" y="2076450"/>
          <p14:tracePt t="25680" x="3257550" y="2057400"/>
          <p14:tracePt t="25697" x="3276600" y="2057400"/>
          <p14:tracePt t="25711" x="3286125" y="2057400"/>
          <p14:tracePt t="25728" x="3305175" y="2057400"/>
          <p14:tracePt t="25744" x="3333750" y="2057400"/>
          <p14:tracePt t="25761" x="3381375" y="2057400"/>
          <p14:tracePt t="25778" x="3409950" y="2057400"/>
          <p14:tracePt t="25794" x="3438525" y="2057400"/>
          <p14:tracePt t="25811" x="3448050" y="2057400"/>
          <p14:tracePt t="25828" x="3467100" y="2057400"/>
          <p14:tracePt t="25844" x="3495675" y="2057400"/>
          <p14:tracePt t="25861" x="3505200" y="2057400"/>
          <p14:tracePt t="25878" x="3524250" y="2057400"/>
          <p14:tracePt t="25895" x="3552825" y="2057400"/>
          <p14:tracePt t="25937" x="3571875" y="2066925"/>
          <p14:tracePt t="25953" x="3581400" y="2066925"/>
          <p14:tracePt t="25968" x="3600450" y="2066925"/>
          <p14:tracePt t="25978" x="3609975" y="2066925"/>
          <p14:tracePt t="25984" x="3629025" y="2066925"/>
          <p14:tracePt t="25995" x="3638550" y="2066925"/>
          <p14:tracePt t="26011" x="3667125" y="2066925"/>
          <p14:tracePt t="26028" x="3686175" y="2066925"/>
          <p14:tracePt t="26045" x="3714750" y="2066925"/>
          <p14:tracePt t="26061" x="3743325" y="2066925"/>
          <p14:tracePt t="26078" x="3781425" y="2066925"/>
          <p14:tracePt t="26095" x="3819525" y="2066925"/>
          <p14:tracePt t="26111" x="3838575" y="2066925"/>
          <p14:tracePt t="26128" x="3914775" y="2066925"/>
          <p14:tracePt t="26145" x="3933825" y="2066925"/>
          <p14:tracePt t="26161" x="3981450" y="2066925"/>
          <p14:tracePt t="26178" x="4038600" y="2066925"/>
          <p14:tracePt t="26195" x="4057650" y="2066925"/>
          <p14:tracePt t="26211" x="4076700" y="2066925"/>
          <p14:tracePt t="26228" x="4086225" y="2066925"/>
          <p14:tracePt t="26245" x="4105275" y="2066925"/>
          <p14:tracePt t="26262" x="4124325" y="2066925"/>
          <p14:tracePt t="26278" x="4143375" y="2066925"/>
          <p14:tracePt t="26295" x="4171950" y="2066925"/>
          <p14:tracePt t="26312" x="4210050" y="2076450"/>
          <p14:tracePt t="26328" x="4229100" y="2076450"/>
          <p14:tracePt t="26345" x="4238625" y="2076450"/>
          <p14:tracePt t="26362" x="4267200" y="2076450"/>
          <p14:tracePt t="26378" x="4276725" y="2076450"/>
          <p14:tracePt t="26395" x="4314825" y="2085975"/>
          <p14:tracePt t="26412" x="4333875" y="2085975"/>
          <p14:tracePt t="26428" x="4371975" y="2085975"/>
          <p14:tracePt t="26446" x="4391025" y="2085975"/>
          <p14:tracePt t="26462" x="4429125" y="2085975"/>
          <p14:tracePt t="26478" x="4476750" y="2085975"/>
          <p14:tracePt t="26495" x="4543425" y="2085975"/>
          <p14:tracePt t="26512" x="4619625" y="2105025"/>
          <p14:tracePt t="26529" x="4648200" y="2105025"/>
          <p14:tracePt t="26545" x="4705350" y="2114550"/>
          <p14:tracePt t="26562" x="4714875" y="2114550"/>
          <p14:tracePt t="26579" x="4752975" y="2114550"/>
          <p14:tracePt t="26617" x="4772025" y="2114550"/>
          <p14:tracePt t="26633" x="4800600" y="2114550"/>
          <p14:tracePt t="26646" x="4810125" y="2114550"/>
          <p14:tracePt t="26662" x="4819650" y="2114550"/>
          <p14:tracePt t="26697" x="4829175" y="2124075"/>
          <p14:tracePt t="26801" x="4838700" y="2133600"/>
          <p14:tracePt t="26817" x="4838700" y="2162175"/>
          <p14:tracePt t="26829" x="4838700" y="2181225"/>
          <p14:tracePt t="26846" x="4838700" y="2219325"/>
          <p14:tracePt t="26862" x="4838700" y="2238375"/>
          <p14:tracePt t="26879" x="4838700" y="2247900"/>
          <p14:tracePt t="26896" x="4838700" y="2266950"/>
          <p14:tracePt t="26912" x="4819650" y="2305050"/>
          <p14:tracePt t="26929" x="4781550" y="2343150"/>
          <p14:tracePt t="26946" x="4724400" y="2381250"/>
          <p14:tracePt t="26962" x="4686300" y="2390775"/>
          <p14:tracePt t="26979" x="4638675" y="2409825"/>
          <p14:tracePt t="26996" x="4572000" y="2419350"/>
          <p14:tracePt t="27013" x="4505325" y="2419350"/>
          <p14:tracePt t="27029" x="4419600" y="2419350"/>
          <p14:tracePt t="27046" x="4324350" y="2419350"/>
          <p14:tracePt t="27062" x="4238625" y="2419350"/>
          <p14:tracePt t="27079" x="4133850" y="2409825"/>
          <p14:tracePt t="27096" x="4067175" y="2409825"/>
          <p14:tracePt t="27113" x="3990975" y="2390775"/>
          <p14:tracePt t="27129" x="3971925" y="2390775"/>
          <p14:tracePt t="27146" x="3943350" y="2390775"/>
          <p14:tracePt t="27163" x="3933825" y="2371725"/>
          <p14:tracePt t="27305" x="3952875" y="2371725"/>
          <p14:tracePt t="27313" x="3990975" y="2381250"/>
          <p14:tracePt t="27321" x="4076700" y="2390775"/>
          <p14:tracePt t="27334" x="4181475" y="2409825"/>
          <p14:tracePt t="27346" x="4295775" y="2438400"/>
          <p14:tracePt t="27363" x="4381500" y="2466975"/>
          <p14:tracePt t="27380" x="4438650" y="2466975"/>
          <p14:tracePt t="27396" x="4467225" y="2466975"/>
          <p14:tracePt t="27413" x="4486275" y="2476500"/>
          <p14:tracePt t="27430" x="4495800" y="2476500"/>
          <p14:tracePt t="27446" x="4505325" y="2476500"/>
          <p14:tracePt t="27513" x="4514850" y="2476500"/>
          <p14:tracePt t="27553" x="4514850" y="2495550"/>
          <p14:tracePt t="27560" x="4505325" y="2495550"/>
          <p14:tracePt t="27568" x="4448175" y="2514600"/>
          <p14:tracePt t="27580" x="4381500" y="2543175"/>
          <p14:tracePt t="27596" x="4295775" y="2571750"/>
          <p14:tracePt t="27613" x="4229100" y="2590800"/>
          <p14:tracePt t="27630" x="4181475" y="2600325"/>
          <p14:tracePt t="27647" x="4152900" y="2628900"/>
          <p14:tracePt t="27663" x="4114800" y="2638425"/>
          <p14:tracePt t="27680" x="4076700" y="2647950"/>
          <p14:tracePt t="27697" x="4048125" y="2667000"/>
          <p14:tracePt t="27713" x="4000500" y="2705100"/>
          <p14:tracePt t="27730" x="4000500" y="2743200"/>
          <p14:tracePt t="27747" x="3971925" y="2781300"/>
          <p14:tracePt t="27763" x="3971925" y="2828925"/>
          <p14:tracePt t="27780" x="3962400" y="2876550"/>
          <p14:tracePt t="27797" x="3962400" y="2924175"/>
          <p14:tracePt t="27813" x="3962400" y="2981325"/>
          <p14:tracePt t="27830" x="4000500" y="3019425"/>
          <p14:tracePt t="27847" x="4076700" y="3076575"/>
          <p14:tracePt t="27863" x="4124325" y="3105150"/>
          <p14:tracePt t="27880" x="4152900" y="3105150"/>
          <p14:tracePt t="27945" x="4162425" y="3105150"/>
          <p14:tracePt t="27953" x="4171950" y="3124200"/>
          <p14:tracePt t="27969" x="4171950" y="3143250"/>
          <p14:tracePt t="27980" x="4133850" y="3171825"/>
          <p14:tracePt t="27997" x="4048125" y="3219450"/>
          <p14:tracePt t="28014" x="3990975" y="3228975"/>
          <p14:tracePt t="28030" x="3971925" y="3238500"/>
          <p14:tracePt t="28105" x="3971925" y="3248025"/>
          <p14:tracePt t="28114" x="4000500" y="3248025"/>
          <p14:tracePt t="28130" x="4038600" y="3267075"/>
          <p14:tracePt t="28147" x="4057650" y="3276600"/>
          <p14:tracePt t="28193" x="4076700" y="3276600"/>
          <p14:tracePt t="28204" x="4086225" y="3276600"/>
          <p14:tracePt t="28214" x="4086225" y="3286125"/>
          <p14:tracePt t="28230" x="4095750" y="3314700"/>
          <p14:tracePt t="28247" x="4095750" y="3343275"/>
          <p14:tracePt t="28264" x="4086225" y="3371850"/>
          <p14:tracePt t="28281" x="4057650" y="3400425"/>
          <p14:tracePt t="28297" x="4057650" y="3409950"/>
          <p14:tracePt t="28337" x="4048125" y="3429000"/>
          <p14:tracePt t="28353" x="4038600" y="3438525"/>
          <p14:tracePt t="28385" x="4038600" y="3448050"/>
          <p14:tracePt t="28386" x="4038600" y="3457575"/>
          <p14:tracePt t="28449" x="4038600" y="3467100"/>
          <p14:tracePt t="28465" x="4029075" y="3476625"/>
          <p14:tracePt t="28489" x="4010025" y="3505200"/>
          <p14:tracePt t="28502" x="4010025" y="3514725"/>
          <p14:tracePt t="28514" x="4010025" y="3524250"/>
          <p14:tracePt t="28585" x="4010025" y="3552825"/>
          <p14:tracePt t="28601" x="4000500" y="3562350"/>
          <p14:tracePt t="28641" x="3990975" y="3571875"/>
          <p14:tracePt t="29633" x="3962400" y="3562350"/>
          <p14:tracePt t="29649" x="3943350" y="3533775"/>
          <p14:tracePt t="29649" x="3848100" y="3448050"/>
          <p14:tracePt t="29665" x="3733800" y="3343275"/>
          <p14:tracePt t="29682" x="3543300" y="3152775"/>
          <p14:tracePt t="29699" x="3305175" y="2933700"/>
          <p14:tracePt t="29715" x="3057525" y="2695575"/>
          <p14:tracePt t="29732" x="2819400" y="2447925"/>
          <p14:tracePt t="29749" x="2628900" y="2295525"/>
          <p14:tracePt t="29765" x="2486025" y="2171700"/>
          <p14:tracePt t="29782" x="2352675" y="2057400"/>
          <p14:tracePt t="29799" x="2238375" y="1971675"/>
          <p14:tracePt t="29816" x="2152650" y="1914525"/>
          <p14:tracePt t="29832" x="2038350" y="1847850"/>
          <p14:tracePt t="29849" x="1971675" y="1800225"/>
          <p14:tracePt t="29866" x="1952625" y="1790700"/>
          <p14:tracePt t="29882" x="1924050" y="1781175"/>
          <p14:tracePt t="29899" x="1914525" y="1771650"/>
          <p14:tracePt t="29953" x="1905000" y="1771650"/>
          <p14:tracePt t="30130" x="1905000" y="1781175"/>
          <p14:tracePt t="30133" x="1905000" y="1790700"/>
          <p14:tracePt t="30149" x="1905000" y="1819275"/>
          <p14:tracePt t="30313" x="1914525" y="1819275"/>
          <p14:tracePt t="30321" x="1924050" y="1819275"/>
          <p14:tracePt t="30333" x="1952625" y="1819275"/>
          <p14:tracePt t="30337" x="2019300" y="1819275"/>
          <p14:tracePt t="30349" x="2114550" y="1819275"/>
          <p14:tracePt t="30366" x="2238375" y="1828800"/>
          <p14:tracePt t="30383" x="2314575" y="1828800"/>
          <p14:tracePt t="30399" x="2400300" y="1828800"/>
          <p14:tracePt t="30416" x="2495550" y="1847850"/>
          <p14:tracePt t="30433" x="2524125" y="1857375"/>
          <p14:tracePt t="30449" x="2562225" y="1857375"/>
          <p14:tracePt t="30466" x="2600325" y="1857375"/>
          <p14:tracePt t="30483" x="2628900" y="1857375"/>
          <p14:tracePt t="30500" x="2657475" y="1857375"/>
          <p14:tracePt t="30516" x="2676525" y="1857375"/>
          <p14:tracePt t="30533" x="2695575" y="1857375"/>
          <p14:tracePt t="30550" x="2724150" y="1857375"/>
          <p14:tracePt t="30566" x="2743200" y="1857375"/>
          <p14:tracePt t="30583" x="2762250" y="1857375"/>
          <p14:tracePt t="30600" x="2800350" y="1857375"/>
          <p14:tracePt t="30616" x="2857500" y="1866900"/>
          <p14:tracePt t="30633" x="2886075" y="1876425"/>
          <p14:tracePt t="30650" x="2905125" y="1876425"/>
          <p14:tracePt t="30666" x="2943225" y="1885950"/>
          <p14:tracePt t="30683" x="2981325" y="1905000"/>
          <p14:tracePt t="30700" x="3038475" y="1914525"/>
          <p14:tracePt t="30716" x="3086100" y="1914525"/>
          <p14:tracePt t="30733" x="3124200" y="1914525"/>
          <p14:tracePt t="30750" x="3152775" y="1914525"/>
          <p14:tracePt t="30767" x="3190875" y="1933575"/>
          <p14:tracePt t="30783" x="3209925" y="1933575"/>
          <p14:tracePt t="30800" x="3238500" y="1933575"/>
          <p14:tracePt t="30817" x="3305175" y="1933575"/>
          <p14:tracePt t="30833" x="3343275" y="1933575"/>
          <p14:tracePt t="30850" x="3362325" y="1933575"/>
          <p14:tracePt t="30867" x="3390900" y="1933575"/>
          <p14:tracePt t="30883" x="3409950" y="1933575"/>
          <p14:tracePt t="30900" x="3438525" y="1933575"/>
          <p14:tracePt t="30917" x="3457575" y="1933575"/>
          <p14:tracePt t="30933" x="3495675" y="1933575"/>
          <p14:tracePt t="30950" x="3524250" y="1933575"/>
          <p14:tracePt t="30967" x="3562350" y="1933575"/>
          <p14:tracePt t="30984" x="3581400" y="1933575"/>
          <p14:tracePt t="31000" x="3609975" y="1933575"/>
          <p14:tracePt t="31017" x="3638550" y="1933575"/>
          <p14:tracePt t="31034" x="3667125" y="1933575"/>
          <p14:tracePt t="31050" x="3676650" y="1933575"/>
          <p14:tracePt t="31067" x="3695700" y="1933575"/>
          <p14:tracePt t="31154" x="3705225" y="1933575"/>
          <p14:tracePt t="31170" x="3714750" y="1933575"/>
          <p14:tracePt t="31177" x="3724275" y="1933575"/>
          <p14:tracePt t="31185" x="3733800" y="1933575"/>
          <p14:tracePt t="31200" x="3762375" y="1933575"/>
          <p14:tracePt t="31217" x="3781425" y="1933575"/>
          <p14:tracePt t="31234" x="3819525" y="1924050"/>
          <p14:tracePt t="31251" x="3867150" y="1924050"/>
          <p14:tracePt t="31267" x="3895725" y="1914525"/>
          <p14:tracePt t="31284" x="3933825" y="1914525"/>
          <p14:tracePt t="31300" x="3952875" y="1914525"/>
          <p14:tracePt t="31317" x="3990975" y="1914525"/>
          <p14:tracePt t="31334" x="4019550" y="1914525"/>
          <p14:tracePt t="31351" x="4067175" y="1914525"/>
          <p14:tracePt t="31367" x="4095750" y="1914525"/>
          <p14:tracePt t="31384" x="4114800" y="1905000"/>
          <p14:tracePt t="31384" x="4124325" y="1905000"/>
          <p14:tracePt t="31401" x="4143375" y="1905000"/>
          <p14:tracePt t="31417" x="4162425" y="1905000"/>
          <p14:tracePt t="31434" x="4200525" y="1905000"/>
          <p14:tracePt t="31451" x="4219575" y="1905000"/>
          <p14:tracePt t="31467" x="4267200" y="1885950"/>
          <p14:tracePt t="31484" x="4324350" y="1876425"/>
          <p14:tracePt t="31501" x="4352925" y="1847850"/>
          <p14:tracePt t="31518" x="4381500" y="1828800"/>
          <p14:tracePt t="31534" x="4391025" y="1819275"/>
          <p14:tracePt t="31551" x="4400550" y="1809750"/>
          <p14:tracePt t="31567" x="4410075" y="1809750"/>
          <p14:tracePt t="31584" x="4410075" y="1790700"/>
          <p14:tracePt t="31666" x="4419600" y="1790700"/>
          <p14:tracePt t="31674" x="4457700" y="1790700"/>
          <p14:tracePt t="31689" x="4524375" y="1790700"/>
          <p14:tracePt t="31701" x="4610100" y="1809750"/>
          <p14:tracePt t="31718" x="4705350" y="1809750"/>
          <p14:tracePt t="31734" x="4810125" y="1847850"/>
          <p14:tracePt t="31751" x="4943475" y="1847850"/>
          <p14:tracePt t="31768" x="5086350" y="1857375"/>
          <p14:tracePt t="31784" x="5229225" y="1876425"/>
          <p14:tracePt t="31801" x="5314950" y="1885950"/>
          <p14:tracePt t="31818" x="5410200" y="1905000"/>
          <p14:tracePt t="31834" x="5514975" y="1905000"/>
          <p14:tracePt t="31851" x="5600700" y="1914525"/>
          <p14:tracePt t="31868" x="5667375" y="1933575"/>
          <p14:tracePt t="31885" x="5734050" y="1933575"/>
          <p14:tracePt t="31901" x="5781675" y="1943100"/>
          <p14:tracePt t="31918" x="5810250" y="1943100"/>
          <p14:tracePt t="31935" x="5848350" y="1943100"/>
          <p14:tracePt t="31951" x="5867400" y="1943100"/>
          <p14:tracePt t="31968" x="5915025" y="1943100"/>
          <p14:tracePt t="31985" x="5953125" y="1943100"/>
          <p14:tracePt t="32001" x="6000750" y="1943100"/>
          <p14:tracePt t="32018" x="6019800" y="1952625"/>
          <p14:tracePt t="32035" x="6067425" y="1952625"/>
          <p14:tracePt t="32051" x="6096000" y="1952625"/>
          <p14:tracePt t="32068" x="6115050" y="1952625"/>
          <p14:tracePt t="32085" x="6124575" y="1952625"/>
          <p14:tracePt t="32102" x="6153150" y="1952625"/>
          <p14:tracePt t="32138" x="6162675" y="1952625"/>
          <p14:tracePt t="32153" x="6172200" y="1952625"/>
          <p14:tracePt t="32186" x="6181725" y="1952625"/>
          <p14:tracePt t="32195" x="6191250" y="1952625"/>
          <p14:tracePt t="32203" x="6238875" y="1952625"/>
          <p14:tracePt t="32218" x="6267450" y="1952625"/>
          <p14:tracePt t="32235" x="6286500" y="1952625"/>
          <p14:tracePt t="32252" x="6315075" y="1971675"/>
          <p14:tracePt t="32268" x="6334125" y="1971675"/>
          <p14:tracePt t="32285" x="6343650" y="1971675"/>
          <p14:tracePt t="32302" x="6372225" y="1981200"/>
          <p14:tracePt t="32318" x="6400800" y="1981200"/>
          <p14:tracePt t="32335" x="6457950" y="1990725"/>
          <p14:tracePt t="32352" x="6505575" y="2000250"/>
          <p14:tracePt t="32369" x="6600825" y="2019300"/>
          <p14:tracePt t="32385" x="6667500" y="2047875"/>
          <p14:tracePt t="32402" x="6705600" y="2047875"/>
          <p14:tracePt t="32419" x="6743700" y="2057400"/>
          <p14:tracePt t="32435" x="6762750" y="2066925"/>
          <p14:tracePt t="32452" x="6791325" y="2066925"/>
          <p14:tracePt t="32489" x="6800850" y="2066925"/>
          <p14:tracePt t="32634" x="6810375" y="2066925"/>
          <p14:tracePt t="32652" x="6838950" y="2066925"/>
          <p14:tracePt t="32654" x="6867525" y="2066925"/>
          <p14:tracePt t="32669" x="6972300" y="2085975"/>
          <p14:tracePt t="32685" x="7096125" y="2105025"/>
          <p14:tracePt t="32702" x="7229475" y="2114550"/>
          <p14:tracePt t="32719" x="7353300" y="2152650"/>
          <p14:tracePt t="32736" x="7458075" y="2162175"/>
          <p14:tracePt t="32752" x="7572375" y="2181225"/>
          <p14:tracePt t="32769" x="7648575" y="2200275"/>
          <p14:tracePt t="32785" x="7686675" y="2200275"/>
          <p14:tracePt t="32802" x="7734300" y="2228850"/>
          <p14:tracePt t="32819" x="7772400" y="2247900"/>
          <p14:tracePt t="32858" x="7781925" y="2247900"/>
          <p14:tracePt t="32890" x="7791450" y="2247900"/>
          <p14:tracePt t="32961" x="7791450" y="2257425"/>
          <p14:tracePt t="32978" x="7762875" y="2266950"/>
          <p14:tracePt t="32986" x="7467600" y="2314575"/>
          <p14:tracePt t="33002" x="7096125" y="2381250"/>
          <p14:tracePt t="33019" x="6534150" y="2400300"/>
          <p14:tracePt t="33036" x="5934075" y="2419350"/>
          <p14:tracePt t="33052" x="5391150" y="2447925"/>
          <p14:tracePt t="33069" x="4819650" y="2447925"/>
          <p14:tracePt t="33086" x="4276725" y="2447925"/>
          <p14:tracePt t="33103" x="3867150" y="2447925"/>
          <p14:tracePt t="33120" x="3448050" y="2447925"/>
          <p14:tracePt t="33136" x="3143250" y="2447925"/>
          <p14:tracePt t="33153" x="2905125" y="2447925"/>
          <p14:tracePt t="33169" x="2562225" y="2447925"/>
          <p14:tracePt t="33186" x="2295525" y="2447925"/>
          <p14:tracePt t="33203" x="2038350" y="2447925"/>
          <p14:tracePt t="33219" x="1838325" y="2466975"/>
          <p14:tracePt t="33236" x="1685925" y="2466975"/>
          <p14:tracePt t="33253" x="1504950" y="2466975"/>
          <p14:tracePt t="33269" x="1400175" y="2466975"/>
          <p14:tracePt t="33286" x="1304925" y="2466975"/>
          <p14:tracePt t="33303" x="1219200" y="2466975"/>
          <p14:tracePt t="33319" x="1171575" y="2466975"/>
          <p14:tracePt t="33336" x="1143000" y="2466975"/>
          <p14:tracePt t="33370" x="1133475" y="2466975"/>
          <p14:tracePt t="33370" x="1133475" y="2447925"/>
          <p14:tracePt t="33386" x="1133475" y="2428875"/>
          <p14:tracePt t="33403" x="1133475" y="2409825"/>
          <p14:tracePt t="33419" x="1171575" y="2381250"/>
          <p14:tracePt t="33436" x="1200150" y="2381250"/>
          <p14:tracePt t="33453" x="1266825" y="2381250"/>
          <p14:tracePt t="33470" x="1323975" y="2381250"/>
          <p14:tracePt t="33486" x="1343025" y="2381250"/>
          <p14:tracePt t="33503" x="1362075" y="2381250"/>
          <p14:tracePt t="33520" x="1371600" y="2381250"/>
          <p14:tracePt t="33641" x="1390650" y="2371725"/>
          <p14:tracePt t="33697" x="1400175" y="2362200"/>
          <p14:tracePt t="33970" x="1400175" y="2352675"/>
          <p14:tracePt t="33976" x="1400175" y="2343150"/>
          <p14:tracePt t="33987" x="1400175" y="2324100"/>
          <p14:tracePt t="34003" x="1400175" y="2314575"/>
          <p14:tracePt t="34020" x="1400175" y="2305050"/>
          <p14:tracePt t="34065" x="1400175" y="2295525"/>
          <p14:tracePt t="34113" x="1419225" y="2286000"/>
          <p14:tracePt t="34137" x="1447800" y="2266950"/>
          <p14:tracePt t="34137" x="1466850" y="2257425"/>
          <p14:tracePt t="34154" x="1485900" y="2257425"/>
          <p14:tracePt t="34170" x="1495425" y="2247900"/>
          <p14:tracePt t="34384" x="1495425" y="2238375"/>
          <p14:tracePt t="34396" x="1495425" y="2228850"/>
          <p14:tracePt t="34404" x="1495425" y="2209800"/>
          <p14:tracePt t="34421" x="1504950" y="2209800"/>
          <p14:tracePt t="34825" x="1504950" y="2200275"/>
          <p14:tracePt t="34897" x="1514475" y="2190750"/>
          <p14:tracePt t="34913" x="1524000" y="2190750"/>
          <p14:tracePt t="35417" x="1524000" y="2181225"/>
          <p14:tracePt t="35473" x="1552575" y="2181225"/>
          <p14:tracePt t="35497" x="1552575" y="2171700"/>
          <p14:tracePt t="35521" x="1552575" y="2162175"/>
          <p14:tracePt t="35569" x="1562100" y="2162175"/>
          <p14:tracePt t="35649" x="1571625" y="2162175"/>
          <p14:tracePt t="35713" x="1581150" y="2162175"/>
          <p14:tracePt t="35725" x="1590675" y="2162175"/>
          <p14:tracePt t="35769" x="1619250" y="2162175"/>
          <p14:tracePt t="35777" x="1638300" y="2162175"/>
          <p14:tracePt t="35791" x="1676400" y="2171700"/>
          <p14:tracePt t="35805" x="1685925" y="2171700"/>
          <p14:tracePt t="35822" x="1695450" y="2171700"/>
          <p14:tracePt t="35839" x="1724025" y="2181225"/>
          <p14:tracePt t="35856" x="1743075" y="2190750"/>
          <p14:tracePt t="35921" x="1752600" y="2190750"/>
          <p14:tracePt t="35969" x="1771650" y="2190750"/>
          <p14:tracePt t="36017" x="1781175" y="2190750"/>
          <p14:tracePt t="36025" x="1790700" y="2190750"/>
          <p14:tracePt t="36057" x="1800225" y="2190750"/>
          <p14:tracePt t="36081" x="1809750" y="2190750"/>
          <p14:tracePt t="36122" x="1819275" y="2181225"/>
          <p14:tracePt t="36634" x="1838325" y="2181225"/>
          <p14:tracePt t="36674" x="1838325" y="2190750"/>
          <p14:tracePt t="36722" x="1847850" y="2209800"/>
          <p14:tracePt t="36746" x="1857375" y="2209800"/>
          <p14:tracePt t="36754" x="1866900" y="2219325"/>
          <p14:tracePt t="36779" x="1895475" y="2228850"/>
          <p14:tracePt t="36794" x="1905000" y="2228850"/>
          <p14:tracePt t="36802" x="1914525" y="2228850"/>
          <p14:tracePt t="36810" x="1933575" y="2228850"/>
          <p14:tracePt t="36824" x="1962150" y="2228850"/>
          <p14:tracePt t="36841" x="1981200" y="2228850"/>
          <p14:tracePt t="36858" x="2000250" y="2228850"/>
          <p14:tracePt t="36874" x="2019300" y="2238375"/>
          <p14:tracePt t="36891" x="2028825" y="2238375"/>
          <p14:tracePt t="36908" x="2038350" y="2247900"/>
          <p14:tracePt t="36986" x="2047875" y="2247900"/>
          <p14:tracePt t="37306" x="2057400" y="2257425"/>
          <p14:tracePt t="37370" x="2066925" y="2276475"/>
          <p14:tracePt t="37379" x="2085975" y="2276475"/>
          <p14:tracePt t="37392" x="2095500" y="2276475"/>
          <p14:tracePt t="37408" x="2114550" y="2295525"/>
          <p14:tracePt t="37425" x="2143125" y="2295525"/>
          <p14:tracePt t="37459" x="2152650" y="2305050"/>
          <p14:tracePt t="37467" x="2162175" y="2305050"/>
          <p14:tracePt t="37475" x="2171700" y="2324100"/>
          <p14:tracePt t="37514" x="2181225" y="2333625"/>
          <p14:tracePt t="37531" x="2190750" y="2343150"/>
          <p14:tracePt t="37579" x="2209800" y="2352675"/>
          <p14:tracePt t="37610" x="2219325" y="2352675"/>
          <p14:tracePt t="37626" x="2228850" y="2352675"/>
          <p14:tracePt t="37642" x="2276475" y="2362200"/>
          <p14:tracePt t="37659" x="2286000" y="2362200"/>
          <p14:tracePt t="37675" x="2295525" y="2362200"/>
          <p14:tracePt t="37692" x="2305050" y="2362200"/>
          <p14:tracePt t="37708" x="2324100" y="2362200"/>
          <p14:tracePt t="37725" x="2333625" y="2381250"/>
          <p14:tracePt t="37742" x="2343150" y="2381250"/>
          <p14:tracePt t="37786" x="2352675" y="2390775"/>
          <p14:tracePt t="37818" x="2362200" y="2390775"/>
          <p14:tracePt t="37962" x="2371725" y="2400300"/>
          <p14:tracePt t="38002" x="2390775" y="2400300"/>
          <p14:tracePt t="38043" x="2390775" y="2409825"/>
          <p14:tracePt t="38099" x="2400300" y="2409825"/>
          <p14:tracePt t="38155" x="2409825" y="2409825"/>
          <p14:tracePt t="38603" x="2419350" y="2409825"/>
          <p14:tracePt t="38818" x="2428875" y="2409825"/>
          <p14:tracePt t="38922" x="2438400" y="2409825"/>
          <p14:tracePt t="39345" x="0" y="0"/>
        </p14:tracePtLst>
      </p14:laserTraceLst>
    </p:ext>
  </p:extLs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1600200"/>
            <a:ext cx="7829550" cy="2942092"/>
          </a:xfrm>
        </p:spPr>
        <p:txBody>
          <a:bodyPr>
            <a:normAutofit/>
          </a:bodyPr>
          <a:lstStyle/>
          <a:p>
            <a:pPr marL="0" indent="0" algn="ctr">
              <a:buNone/>
            </a:pPr>
            <a:r>
              <a:rPr lang="en-US" sz="9600" b="1" dirty="0">
                <a:solidFill>
                  <a:srgbClr val="FF0000"/>
                </a:solidFill>
              </a:rPr>
              <a:t>Thank you!</a:t>
            </a:r>
            <a:endParaRPr lang="en-US" sz="9600" i="1" dirty="0"/>
          </a:p>
        </p:txBody>
      </p:sp>
      <p:sp>
        <p:nvSpPr>
          <p:cNvPr id="4" name="Slide Number Placeholder 3"/>
          <p:cNvSpPr>
            <a:spLocks noGrp="1"/>
          </p:cNvSpPr>
          <p:nvPr>
            <p:ph type="sldNum" sz="quarter" idx="12"/>
          </p:nvPr>
        </p:nvSpPr>
        <p:spPr/>
        <p:txBody>
          <a:bodyPr/>
          <a:lstStyle/>
          <a:p>
            <a:fld id="{DCE3C2C3-7F4C-4DDF-B6B6-EE164B5325D6}" type="slidenum">
              <a:rPr lang="en-US" smtClean="0"/>
              <a:t>40</a:t>
            </a:fld>
            <a:endParaRPr lang="en-US"/>
          </a:p>
        </p:txBody>
      </p:sp>
    </p:spTree>
    <p:extLst>
      <p:ext uri="{BB962C8B-B14F-4D97-AF65-F5344CB8AC3E}">
        <p14:creationId xmlns:p14="http://schemas.microsoft.com/office/powerpoint/2010/main" val="2085824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ext Box 1"/>
          <p:cNvSpPr txBox="1">
            <a:spLocks noChangeArrowheads="1"/>
          </p:cNvSpPr>
          <p:nvPr/>
        </p:nvSpPr>
        <p:spPr bwMode="auto">
          <a:xfrm>
            <a:off x="438151" y="1393825"/>
            <a:ext cx="6115050" cy="226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42950" indent="-28575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400">
                <a:solidFill>
                  <a:srgbClr val="000000"/>
                </a:solidFill>
                <a:latin typeface="Verdana" pitchFamily="32" charset="0"/>
                <a:ea typeface="MS Gothic" pitchFamily="49" charset="-128"/>
              </a:rPr>
              <a:t>Animation is possible because of a biological phenomenon known as </a:t>
            </a:r>
            <a:r>
              <a:rPr lang="en-US" sz="2400" u="sng">
                <a:solidFill>
                  <a:srgbClr val="FF0000"/>
                </a:solidFill>
                <a:latin typeface="Verdana" pitchFamily="32" charset="0"/>
                <a:ea typeface="MS Gothic" pitchFamily="49" charset="-128"/>
              </a:rPr>
              <a:t>persistence </a:t>
            </a:r>
            <a:r>
              <a:rPr lang="en-US" sz="2400">
                <a:solidFill>
                  <a:srgbClr val="000000"/>
                </a:solidFill>
                <a:latin typeface="Verdana" pitchFamily="32" charset="0"/>
                <a:ea typeface="MS Gothic" pitchFamily="49" charset="-128"/>
              </a:rPr>
              <a:t>of</a:t>
            </a:r>
            <a:r>
              <a:rPr lang="en-US" sz="2400" u="sng">
                <a:solidFill>
                  <a:srgbClr val="000000"/>
                </a:solidFill>
                <a:latin typeface="Verdana" pitchFamily="32" charset="0"/>
                <a:ea typeface="MS Gothic" pitchFamily="49" charset="-128"/>
              </a:rPr>
              <a:t> </a:t>
            </a:r>
            <a:r>
              <a:rPr lang="en-US" sz="2400" u="sng">
                <a:solidFill>
                  <a:srgbClr val="FF0000"/>
                </a:solidFill>
                <a:latin typeface="Verdana" pitchFamily="32" charset="0"/>
                <a:ea typeface="MS Gothic" pitchFamily="49" charset="-128"/>
              </a:rPr>
              <a:t>vision</a:t>
            </a:r>
            <a:r>
              <a:rPr lang="en-US" sz="2400">
                <a:solidFill>
                  <a:srgbClr val="FF0000"/>
                </a:solidFill>
                <a:latin typeface="Verdana" pitchFamily="32" charset="0"/>
                <a:ea typeface="MS Gothic" pitchFamily="49" charset="-128"/>
              </a:rPr>
              <a:t> </a:t>
            </a:r>
            <a:r>
              <a:rPr lang="en-US" sz="2400">
                <a:solidFill>
                  <a:srgbClr val="000000"/>
                </a:solidFill>
                <a:latin typeface="Verdana" pitchFamily="32" charset="0"/>
                <a:ea typeface="MS Gothic" pitchFamily="49" charset="-128"/>
              </a:rPr>
              <a:t>and a </a:t>
            </a:r>
            <a:r>
              <a:rPr lang="en-US" sz="2400" u="sng">
                <a:solidFill>
                  <a:srgbClr val="000000"/>
                </a:solidFill>
                <a:latin typeface="Verdana" pitchFamily="32" charset="0"/>
                <a:ea typeface="MS Gothic" pitchFamily="49" charset="-128"/>
              </a:rPr>
              <a:t>psychological phenomenon </a:t>
            </a:r>
            <a:r>
              <a:rPr lang="en-US" sz="2400">
                <a:solidFill>
                  <a:srgbClr val="000000"/>
                </a:solidFill>
                <a:latin typeface="Verdana" pitchFamily="32" charset="0"/>
                <a:ea typeface="MS Gothic" pitchFamily="49" charset="-128"/>
              </a:rPr>
              <a:t>called </a:t>
            </a:r>
            <a:r>
              <a:rPr lang="en-US" sz="2400">
                <a:solidFill>
                  <a:srgbClr val="0070C0"/>
                </a:solidFill>
                <a:latin typeface="Verdana" pitchFamily="32" charset="0"/>
                <a:ea typeface="MS Gothic" pitchFamily="49" charset="-128"/>
              </a:rPr>
              <a:t>phi</a:t>
            </a:r>
            <a:r>
              <a:rPr lang="en-US" sz="2400">
                <a:solidFill>
                  <a:srgbClr val="000000"/>
                </a:solidFill>
                <a:latin typeface="Verdana" pitchFamily="32" charset="0"/>
                <a:ea typeface="MS Gothic" pitchFamily="49" charset="-128"/>
              </a:rPr>
              <a:t>.</a:t>
            </a:r>
          </a:p>
        </p:txBody>
      </p:sp>
      <p:sp>
        <p:nvSpPr>
          <p:cNvPr id="9219" name="Rectangle 3"/>
          <p:cNvSpPr>
            <a:spLocks noChangeArrowheads="1"/>
          </p:cNvSpPr>
          <p:nvPr/>
        </p:nvSpPr>
        <p:spPr bwMode="auto">
          <a:xfrm>
            <a:off x="468313" y="333375"/>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p>
            <a:pPr>
              <a:lnSpc>
                <a:spcPct val="10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3000" b="1">
                <a:latin typeface="Verdana" pitchFamily="32" charset="0"/>
              </a:rPr>
              <a:t>Introduction to Animation</a:t>
            </a:r>
            <a:endParaRPr lang="en-US" sz="3000" b="1" i="1">
              <a:latin typeface="Verdana" pitchFamily="32" charset="0"/>
            </a:endParaRPr>
          </a:p>
        </p:txBody>
      </p:sp>
      <p:pic>
        <p:nvPicPr>
          <p:cNvPr id="922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0400" y="685800"/>
            <a:ext cx="2667000" cy="3981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9221" name="TextBox 1"/>
          <p:cNvSpPr txBox="1">
            <a:spLocks noChangeArrowheads="1"/>
          </p:cNvSpPr>
          <p:nvPr/>
        </p:nvSpPr>
        <p:spPr bwMode="auto">
          <a:xfrm>
            <a:off x="685800" y="4819620"/>
            <a:ext cx="679731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sz="2000" dirty="0"/>
              <a:t>Example Animation: </a:t>
            </a:r>
            <a:r>
              <a:rPr lang="en-US" sz="2000" dirty="0">
                <a:hlinkClick r:id="rId4"/>
              </a:rPr>
              <a:t>http://en.wikipedia.org/wiki/Animation</a:t>
            </a:r>
            <a:r>
              <a:rPr lang="en-US" sz="2000" dirty="0"/>
              <a:t> </a:t>
            </a:r>
          </a:p>
        </p:txBody>
      </p:sp>
    </p:spTree>
    <p:extLst>
      <p:ext uri="{BB962C8B-B14F-4D97-AF65-F5344CB8AC3E}">
        <p14:creationId xmlns:p14="http://schemas.microsoft.com/office/powerpoint/2010/main" val="715582983"/>
      </p:ext>
    </p:extLst>
  </p:cSld>
  <p:clrMapOvr>
    <a:masterClrMapping/>
  </p:clrMapOvr>
  <p:transition advTm="4370"/>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 Box 1"/>
          <p:cNvSpPr txBox="1">
            <a:spLocks noChangeArrowheads="1"/>
          </p:cNvSpPr>
          <p:nvPr/>
        </p:nvSpPr>
        <p:spPr bwMode="auto">
          <a:xfrm>
            <a:off x="381000" y="1524000"/>
            <a:ext cx="7848600"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738188" indent="-28098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a:defRPr/>
            </a:pPr>
            <a:r>
              <a:rPr lang="en-US" sz="2400" dirty="0">
                <a:ea typeface="MS Gothic" pitchFamily="49" charset="-128"/>
              </a:rPr>
              <a:t>A simple form of animation is a transition. </a:t>
            </a:r>
          </a:p>
          <a:p>
            <a:pPr marL="971550" lvl="1" indent="-514350">
              <a:buFontTx/>
              <a:buAutoNum type="alphaLcParenR"/>
              <a:defRPr/>
            </a:pPr>
            <a:r>
              <a:rPr lang="en-US" sz="2400" dirty="0">
                <a:ea typeface="MS Gothic" pitchFamily="49" charset="-128"/>
              </a:rPr>
              <a:t>Wipe </a:t>
            </a:r>
          </a:p>
          <a:p>
            <a:pPr marL="457200" lvl="1" indent="0">
              <a:defRPr/>
            </a:pPr>
            <a:endParaRPr lang="en-US" sz="2400" dirty="0">
              <a:ea typeface="MS Gothic" pitchFamily="49" charset="-128"/>
            </a:endParaRPr>
          </a:p>
          <a:p>
            <a:pPr lvl="1">
              <a:defRPr/>
            </a:pPr>
            <a:r>
              <a:rPr lang="en-US" sz="2400" dirty="0">
                <a:ea typeface="MS Gothic" pitchFamily="49" charset="-128"/>
              </a:rPr>
              <a:t>b) Fade </a:t>
            </a:r>
          </a:p>
          <a:p>
            <a:pPr lvl="1">
              <a:defRPr/>
            </a:pPr>
            <a:endParaRPr lang="en-US" sz="2400" dirty="0">
              <a:ea typeface="MS Gothic" pitchFamily="49" charset="-128"/>
            </a:endParaRPr>
          </a:p>
          <a:p>
            <a:pPr lvl="1">
              <a:defRPr/>
            </a:pPr>
            <a:r>
              <a:rPr lang="en-US" sz="2400" dirty="0">
                <a:ea typeface="MS Gothic" pitchFamily="49" charset="-128"/>
              </a:rPr>
              <a:t>c) Zoom </a:t>
            </a:r>
          </a:p>
          <a:p>
            <a:pPr lvl="1">
              <a:defRPr/>
            </a:pPr>
            <a:endParaRPr lang="en-US" sz="2400" dirty="0">
              <a:ea typeface="MS Gothic" pitchFamily="49" charset="-128"/>
            </a:endParaRPr>
          </a:p>
          <a:p>
            <a:pPr lvl="1">
              <a:defRPr/>
            </a:pPr>
            <a:r>
              <a:rPr lang="en-US" sz="2400" dirty="0">
                <a:ea typeface="MS Gothic" pitchFamily="49" charset="-128"/>
              </a:rPr>
              <a:t>d) Dissolve </a:t>
            </a:r>
          </a:p>
          <a:p>
            <a:pPr lvl="1">
              <a:defRPr/>
            </a:pPr>
            <a:endParaRPr lang="en-US" sz="2400" dirty="0">
              <a:latin typeface="Verdana" pitchFamily="32" charset="0"/>
              <a:ea typeface="MS Gothic" pitchFamily="49" charset="-128"/>
            </a:endParaRPr>
          </a:p>
        </p:txBody>
      </p:sp>
      <p:sp>
        <p:nvSpPr>
          <p:cNvPr id="10243" name="Rectangle 3"/>
          <p:cNvSpPr>
            <a:spLocks noChangeArrowheads="1"/>
          </p:cNvSpPr>
          <p:nvPr/>
        </p:nvSpPr>
        <p:spPr bwMode="auto">
          <a:xfrm>
            <a:off x="747713" y="333375"/>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p>
            <a:pPr>
              <a:lnSpc>
                <a:spcPct val="10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3000" b="1">
                <a:latin typeface="Verdana" pitchFamily="32" charset="0"/>
              </a:rPr>
              <a:t>Introduction to Animation</a:t>
            </a:r>
            <a:endParaRPr lang="en-US" sz="3000" b="1" i="1">
              <a:latin typeface="Verdana" pitchFamily="32" charset="0"/>
            </a:endParaRPr>
          </a:p>
        </p:txBody>
      </p:sp>
      <p:sp>
        <p:nvSpPr>
          <p:cNvPr id="2" name="TextBox 1"/>
          <p:cNvSpPr txBox="1"/>
          <p:nvPr/>
        </p:nvSpPr>
        <p:spPr>
          <a:xfrm>
            <a:off x="2286000" y="4908550"/>
            <a:ext cx="4756110" cy="523220"/>
          </a:xfrm>
          <a:prstGeom prst="rect">
            <a:avLst/>
          </a:prstGeom>
          <a:noFill/>
        </p:spPr>
        <p:txBody>
          <a:bodyPr wrap="none" rtlCol="0">
            <a:spAutoFit/>
          </a:bodyPr>
          <a:lstStyle/>
          <a:p>
            <a:pPr marL="0" lvl="1"/>
            <a:r>
              <a:rPr lang="en-US" sz="2800" dirty="0">
                <a:hlinkClick r:id="rId3"/>
              </a:rPr>
              <a:t>http://www.animfactory.com/</a:t>
            </a:r>
            <a:endParaRPr lang="en-US" sz="2800" dirty="0"/>
          </a:p>
        </p:txBody>
      </p:sp>
    </p:spTree>
    <p:extLst>
      <p:ext uri="{BB962C8B-B14F-4D97-AF65-F5344CB8AC3E}">
        <p14:creationId xmlns:p14="http://schemas.microsoft.com/office/powerpoint/2010/main" val="4165871575"/>
      </p:ext>
    </p:extLst>
  </p:cSld>
  <p:clrMapOvr>
    <a:masterClrMapping/>
  </p:clrMapOvr>
  <p:transition spd="slow" advTm="1227">
    <p:wip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4" fill="hold" nodeType="clickEffect">
                                  <p:stCondLst>
                                    <p:cond delay="0"/>
                                  </p:stCondLst>
                                  <p:childTnLst>
                                    <p:set>
                                      <p:cBhvr>
                                        <p:cTn id="6" dur="1" fill="hold">
                                          <p:stCondLst>
                                            <p:cond delay="0"/>
                                          </p:stCondLst>
                                        </p:cTn>
                                        <p:tgtEl>
                                          <p:spTgt spid="10242">
                                            <p:txEl>
                                              <p:pRg st="1" end="1"/>
                                            </p:txEl>
                                          </p:spTgt>
                                        </p:tgtEl>
                                        <p:attrNameLst>
                                          <p:attrName>style.visibility</p:attrName>
                                        </p:attrNameLst>
                                      </p:cBhvr>
                                      <p:to>
                                        <p:strVal val="visible"/>
                                      </p:to>
                                    </p:set>
                                    <p:animEffect transition="in" filter="wipe(down)">
                                      <p:cBhvr>
                                        <p:cTn id="7" dur="500"/>
                                        <p:tgtEl>
                                          <p:spTgt spid="10242">
                                            <p:txEl>
                                              <p:pRg st="1" end="1"/>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10242">
                                            <p:txEl>
                                              <p:pRg st="3" end="3"/>
                                            </p:txEl>
                                          </p:spTgt>
                                        </p:tgtEl>
                                        <p:attrNameLst>
                                          <p:attrName>style.visibility</p:attrName>
                                        </p:attrNameLst>
                                      </p:cBhvr>
                                      <p:to>
                                        <p:strVal val="visible"/>
                                      </p:to>
                                    </p:set>
                                    <p:animEffect transition="in" filter="fade">
                                      <p:cBhvr>
                                        <p:cTn id="12" dur="5000"/>
                                        <p:tgtEl>
                                          <p:spTgt spid="10242">
                                            <p:txEl>
                                              <p:pRg st="3" end="3"/>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53" presetClass="entr" presetSubtype="16" fill="hold" nodeType="clickEffect">
                                  <p:stCondLst>
                                    <p:cond delay="0"/>
                                  </p:stCondLst>
                                  <p:childTnLst>
                                    <p:set>
                                      <p:cBhvr>
                                        <p:cTn id="16" dur="1" fill="hold">
                                          <p:stCondLst>
                                            <p:cond delay="0"/>
                                          </p:stCondLst>
                                        </p:cTn>
                                        <p:tgtEl>
                                          <p:spTgt spid="10242">
                                            <p:txEl>
                                              <p:pRg st="5" end="5"/>
                                            </p:txEl>
                                          </p:spTgt>
                                        </p:tgtEl>
                                        <p:attrNameLst>
                                          <p:attrName>style.visibility</p:attrName>
                                        </p:attrNameLst>
                                      </p:cBhvr>
                                      <p:to>
                                        <p:strVal val="visible"/>
                                      </p:to>
                                    </p:set>
                                    <p:anim calcmode="lin" valueType="num">
                                      <p:cBhvr>
                                        <p:cTn id="17" dur="500" fill="hold"/>
                                        <p:tgtEl>
                                          <p:spTgt spid="10242">
                                            <p:txEl>
                                              <p:pRg st="5" end="5"/>
                                            </p:txEl>
                                          </p:spTgt>
                                        </p:tgtEl>
                                        <p:attrNameLst>
                                          <p:attrName>ppt_w</p:attrName>
                                        </p:attrNameLst>
                                      </p:cBhvr>
                                      <p:tavLst>
                                        <p:tav tm="0">
                                          <p:val>
                                            <p:fltVal val="0"/>
                                          </p:val>
                                        </p:tav>
                                        <p:tav tm="100000">
                                          <p:val>
                                            <p:strVal val="#ppt_w"/>
                                          </p:val>
                                        </p:tav>
                                      </p:tavLst>
                                    </p:anim>
                                    <p:anim calcmode="lin" valueType="num">
                                      <p:cBhvr>
                                        <p:cTn id="18" dur="500" fill="hold"/>
                                        <p:tgtEl>
                                          <p:spTgt spid="10242">
                                            <p:txEl>
                                              <p:pRg st="5" end="5"/>
                                            </p:txEl>
                                          </p:spTgt>
                                        </p:tgtEl>
                                        <p:attrNameLst>
                                          <p:attrName>ppt_h</p:attrName>
                                        </p:attrNameLst>
                                      </p:cBhvr>
                                      <p:tavLst>
                                        <p:tav tm="0">
                                          <p:val>
                                            <p:fltVal val="0"/>
                                          </p:val>
                                        </p:tav>
                                        <p:tav tm="100000">
                                          <p:val>
                                            <p:strVal val="#ppt_h"/>
                                          </p:val>
                                        </p:tav>
                                      </p:tavLst>
                                    </p:anim>
                                    <p:animEffect transition="in" filter="fade">
                                      <p:cBhvr>
                                        <p:cTn id="19" dur="500"/>
                                        <p:tgtEl>
                                          <p:spTgt spid="10242">
                                            <p:txEl>
                                              <p:pRg st="5" end="5"/>
                                            </p:txEl>
                                          </p:spTgt>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21" presetClass="entr" presetSubtype="1" fill="hold" nodeType="clickEffect">
                                  <p:stCondLst>
                                    <p:cond delay="0"/>
                                  </p:stCondLst>
                                  <p:childTnLst>
                                    <p:set>
                                      <p:cBhvr>
                                        <p:cTn id="23" dur="1" fill="hold">
                                          <p:stCondLst>
                                            <p:cond delay="0"/>
                                          </p:stCondLst>
                                        </p:cTn>
                                        <p:tgtEl>
                                          <p:spTgt spid="10242">
                                            <p:txEl>
                                              <p:pRg st="7" end="7"/>
                                            </p:txEl>
                                          </p:spTgt>
                                        </p:tgtEl>
                                        <p:attrNameLst>
                                          <p:attrName>style.visibility</p:attrName>
                                        </p:attrNameLst>
                                      </p:cBhvr>
                                      <p:to>
                                        <p:strVal val="visible"/>
                                      </p:to>
                                    </p:set>
                                    <p:animEffect transition="in" filter="wheel(1)">
                                      <p:cBhvr>
                                        <p:cTn id="24" dur="2000"/>
                                        <p:tgtEl>
                                          <p:spTgt spid="1024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 Box 1"/>
          <p:cNvSpPr txBox="1">
            <a:spLocks noChangeArrowheads="1"/>
          </p:cNvSpPr>
          <p:nvPr/>
        </p:nvSpPr>
        <p:spPr bwMode="auto">
          <a:xfrm>
            <a:off x="457200" y="1447800"/>
            <a:ext cx="8228013"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lstStyle>
            <a:lvl1pPr marL="338138" indent="-338138"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1pPr>
            <a:lvl2pPr marL="800100" indent="-3429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2pPr>
            <a:lvl3pPr marL="11430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3pPr>
            <a:lvl4pPr marL="16002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4pPr>
            <a:lvl5pPr marL="2057400" indent="-228600" eaLnBrk="0" hangingPunct="0">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5pPr>
            <a:lvl6pPr marL="25146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6pPr>
            <a:lvl7pPr marL="29718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7pPr>
            <a:lvl8pPr marL="34290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8pPr>
            <a:lvl9pPr marL="3886200" indent="-228600" eaLnBrk="0" fontAlgn="base" hangingPunct="0">
              <a:spcBef>
                <a:spcPct val="0"/>
              </a:spcBef>
              <a:spcAft>
                <a:spcPct val="0"/>
              </a:spcAft>
              <a:tabLst>
                <a:tab pos="338138" algn="l"/>
                <a:tab pos="795338" algn="l"/>
                <a:tab pos="1252538" algn="l"/>
                <a:tab pos="1709738" algn="l"/>
                <a:tab pos="2166938" algn="l"/>
                <a:tab pos="2624138" algn="l"/>
                <a:tab pos="3081338" algn="l"/>
                <a:tab pos="3538538" algn="l"/>
                <a:tab pos="3995738" algn="l"/>
                <a:tab pos="4452938" algn="l"/>
                <a:tab pos="4910138" algn="l"/>
                <a:tab pos="5367338" algn="l"/>
                <a:tab pos="5824538" algn="l"/>
                <a:tab pos="6281738" algn="l"/>
                <a:tab pos="6738938" algn="l"/>
                <a:tab pos="7196138" algn="l"/>
                <a:tab pos="7653338" algn="l"/>
                <a:tab pos="8110538" algn="l"/>
                <a:tab pos="8567738" algn="l"/>
                <a:tab pos="9024938" algn="l"/>
                <a:tab pos="9482138" algn="l"/>
              </a:tabLst>
              <a:defRPr>
                <a:solidFill>
                  <a:schemeClr val="tx1"/>
                </a:solidFill>
                <a:latin typeface="Arial" charset="0"/>
                <a:cs typeface="Arial" charset="0"/>
              </a:defRPr>
            </a:lvl9pPr>
          </a:lstStyle>
          <a:p>
            <a:pPr eaLnBrk="1" hangingPunct="1">
              <a:spcBef>
                <a:spcPts val="650"/>
              </a:spcBef>
              <a:spcAft>
                <a:spcPts val="800"/>
              </a:spcAft>
              <a:buFont typeface="Verdana" pitchFamily="32" charset="0"/>
              <a:buChar char="•"/>
            </a:pPr>
            <a:r>
              <a:rPr lang="en-US" sz="2400">
                <a:latin typeface="Verdana" pitchFamily="32" charset="0"/>
                <a:ea typeface="MS Gothic" pitchFamily="49" charset="-128"/>
              </a:rPr>
              <a:t>Animation can be rendered in:</a:t>
            </a:r>
          </a:p>
          <a:p>
            <a:pPr lvl="1" eaLnBrk="1" hangingPunct="1">
              <a:spcBef>
                <a:spcPts val="550"/>
              </a:spcBef>
              <a:spcAft>
                <a:spcPts val="800"/>
              </a:spcAft>
              <a:buClr>
                <a:srgbClr val="006600"/>
              </a:buClr>
              <a:buFont typeface="Wingdings" pitchFamily="2" charset="2"/>
              <a:buChar char="Ø"/>
            </a:pPr>
            <a:r>
              <a:rPr lang="en-US" sz="2200">
                <a:latin typeface="Verdana" pitchFamily="32" charset="0"/>
                <a:ea typeface="MS Gothic" pitchFamily="49" charset="-128"/>
              </a:rPr>
              <a:t>2-D space - 2-D animations are very simple and static.</a:t>
            </a:r>
          </a:p>
          <a:p>
            <a:pPr lvl="1" eaLnBrk="1" hangingPunct="1">
              <a:spcBef>
                <a:spcPts val="550"/>
              </a:spcBef>
              <a:spcAft>
                <a:spcPts val="800"/>
              </a:spcAft>
              <a:buClr>
                <a:srgbClr val="006600"/>
              </a:buClr>
              <a:buFont typeface="Wingdings" pitchFamily="2" charset="2"/>
              <a:buChar char="Ø"/>
            </a:pPr>
            <a:r>
              <a:rPr lang="en-US" sz="2200">
                <a:latin typeface="Verdana" pitchFamily="32" charset="0"/>
                <a:ea typeface="MS Gothic" pitchFamily="49" charset="-128"/>
              </a:rPr>
              <a:t>2-1/2D space - An illusion of depth is created through shadowing, highlighting, and forced perspective, though in reality the image rests in two dimensions.</a:t>
            </a:r>
          </a:p>
          <a:p>
            <a:pPr lvl="1" eaLnBrk="1" hangingPunct="1">
              <a:spcBef>
                <a:spcPts val="550"/>
              </a:spcBef>
              <a:spcAft>
                <a:spcPts val="800"/>
              </a:spcAft>
              <a:buClr>
                <a:srgbClr val="006600"/>
              </a:buClr>
              <a:buFont typeface="Wingdings" pitchFamily="2" charset="2"/>
              <a:buChar char="Ø"/>
            </a:pPr>
            <a:r>
              <a:rPr lang="en-US" sz="2200">
                <a:latin typeface="Verdana" pitchFamily="32" charset="0"/>
                <a:ea typeface="MS Gothic" pitchFamily="49" charset="-128"/>
              </a:rPr>
              <a:t>3-D space - Complicated and realistic animations are done in 3-D space.</a:t>
            </a:r>
          </a:p>
        </p:txBody>
      </p:sp>
      <p:sp>
        <p:nvSpPr>
          <p:cNvPr id="11267" name="Rectangle 3"/>
          <p:cNvSpPr>
            <a:spLocks noChangeArrowheads="1"/>
          </p:cNvSpPr>
          <p:nvPr/>
        </p:nvSpPr>
        <p:spPr bwMode="auto">
          <a:xfrm>
            <a:off x="468313" y="257175"/>
            <a:ext cx="8001000" cy="100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lIns="90000" tIns="46800" rIns="90000" bIns="46800" anchor="ctr"/>
          <a:lstStyle/>
          <a:p>
            <a:pPr>
              <a:lnSpc>
                <a:spcPct val="101000"/>
              </a:lnSpc>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3000" b="1">
                <a:latin typeface="Verdana" pitchFamily="32" charset="0"/>
              </a:rPr>
              <a:t>Introduction to Animation</a:t>
            </a:r>
            <a:endParaRPr lang="en-US" sz="3000" b="1" i="1">
              <a:latin typeface="Verdana" pitchFamily="32" charset="0"/>
            </a:endParaRPr>
          </a:p>
        </p:txBody>
      </p:sp>
    </p:spTree>
    <p:extLst>
      <p:ext uri="{BB962C8B-B14F-4D97-AF65-F5344CB8AC3E}">
        <p14:creationId xmlns:p14="http://schemas.microsoft.com/office/powerpoint/2010/main" val="2491239096"/>
      </p:ext>
    </p:extLst>
  </p:cSld>
  <p:clrMapOvr>
    <a:masterClrMapping/>
  </p:clrMapOvr>
  <p:transition/>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pPr>
              <a:defRPr/>
            </a:pPr>
            <a:fld id="{A76ACC9F-9C49-48DA-A750-24A778CEC1AB}" type="slidenum">
              <a:rPr lang="en-CA" smtClean="0"/>
              <a:pPr>
                <a:defRPr/>
              </a:pPr>
              <a:t>8</a:t>
            </a:fld>
            <a:endParaRPr lang="en-CA"/>
          </a:p>
        </p:txBody>
      </p:sp>
      <p:sp>
        <p:nvSpPr>
          <p:cNvPr id="3" name="Rectangle 2"/>
          <p:cNvSpPr/>
          <p:nvPr/>
        </p:nvSpPr>
        <p:spPr>
          <a:xfrm>
            <a:off x="1475656" y="3284984"/>
            <a:ext cx="2952328" cy="2016224"/>
          </a:xfrm>
          <a:prstGeom prst="rect">
            <a:avLst/>
          </a:prstGeom>
          <a:solidFill>
            <a:srgbClr val="FF0000"/>
          </a:solidFill>
          <a:effectLst>
            <a:outerShdw blurRad="76200" dist="12700" dir="8100000" sy="-23000" kx="800400" algn="br" rotWithShape="0">
              <a:prstClr val="black">
                <a:alpha val="20000"/>
              </a:prstClr>
            </a:outerShdw>
          </a:effectLst>
          <a:scene3d>
            <a:camera prst="isometricOffAxis1To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 name="Rectangle 4"/>
          <p:cNvSpPr/>
          <p:nvPr/>
        </p:nvSpPr>
        <p:spPr>
          <a:xfrm>
            <a:off x="1331913" y="1341438"/>
            <a:ext cx="2879725" cy="1439862"/>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6" name="Rectangle 5"/>
          <p:cNvSpPr/>
          <p:nvPr/>
        </p:nvSpPr>
        <p:spPr>
          <a:xfrm>
            <a:off x="5400675" y="1341438"/>
            <a:ext cx="2879725" cy="1439862"/>
          </a:xfrm>
          <a:prstGeom prst="rect">
            <a:avLst/>
          </a:prstGeom>
          <a:solidFill>
            <a:srgbClr val="FF0000"/>
          </a:solidFill>
          <a:effectLst>
            <a:outerShdw blurRad="76200" dist="12700" dir="2700000" sy="-23000" kx="-8004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Tree>
    <p:extLst>
      <p:ext uri="{BB962C8B-B14F-4D97-AF65-F5344CB8AC3E}">
        <p14:creationId xmlns:p14="http://schemas.microsoft.com/office/powerpoint/2010/main" val="37733365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Title 1"/>
          <p:cNvSpPr>
            <a:spLocks noGrp="1"/>
          </p:cNvSpPr>
          <p:nvPr>
            <p:ph type="title"/>
          </p:nvPr>
        </p:nvSpPr>
        <p:spPr>
          <a:xfrm>
            <a:off x="457200" y="476250"/>
            <a:ext cx="8229600" cy="936625"/>
          </a:xfrm>
        </p:spPr>
        <p:txBody>
          <a:bodyPr/>
          <a:lstStyle/>
          <a:p>
            <a:r>
              <a:rPr lang="en-US" sz="5400"/>
              <a:t>How does animation work? </a:t>
            </a:r>
            <a:endParaRPr lang="en-US"/>
          </a:p>
        </p:txBody>
      </p:sp>
      <p:sp>
        <p:nvSpPr>
          <p:cNvPr id="13315" name="Content Placeholder 2"/>
          <p:cNvSpPr>
            <a:spLocks noGrp="1"/>
          </p:cNvSpPr>
          <p:nvPr>
            <p:ph idx="1"/>
          </p:nvPr>
        </p:nvSpPr>
        <p:spPr>
          <a:xfrm>
            <a:off x="468313" y="1484313"/>
            <a:ext cx="8229600" cy="4389437"/>
          </a:xfrm>
        </p:spPr>
        <p:txBody>
          <a:bodyPr>
            <a:normAutofit lnSpcReduction="10000"/>
          </a:bodyPr>
          <a:lstStyle/>
          <a:p>
            <a:r>
              <a:rPr lang="en-US" sz="2400" dirty="0"/>
              <a:t>1. Animation is possible because of </a:t>
            </a:r>
            <a:r>
              <a:rPr lang="en-US" sz="2400" dirty="0">
                <a:solidFill>
                  <a:srgbClr val="0070C0"/>
                </a:solidFill>
              </a:rPr>
              <a:t>persistence of vision</a:t>
            </a:r>
            <a:r>
              <a:rPr lang="en-US" sz="2400" dirty="0"/>
              <a:t>. </a:t>
            </a:r>
          </a:p>
          <a:p>
            <a:pPr lvl="1"/>
            <a:r>
              <a:rPr lang="en-US" dirty="0"/>
              <a:t>a) Images remain chemically mapped in the eye briefly. </a:t>
            </a:r>
          </a:p>
          <a:p>
            <a:r>
              <a:rPr lang="en-US" sz="2400" dirty="0"/>
              <a:t>2. </a:t>
            </a:r>
            <a:r>
              <a:rPr lang="en-US" sz="2400" dirty="0">
                <a:solidFill>
                  <a:srgbClr val="0070C0"/>
                </a:solidFill>
              </a:rPr>
              <a:t>Still images </a:t>
            </a:r>
            <a:r>
              <a:rPr lang="en-US" sz="2400" dirty="0"/>
              <a:t>are </a:t>
            </a:r>
            <a:r>
              <a:rPr lang="en-US" sz="2400" u="sng" dirty="0"/>
              <a:t>flashed in a sequence </a:t>
            </a:r>
            <a:r>
              <a:rPr lang="en-US" sz="2400" dirty="0"/>
              <a:t>to produce an </a:t>
            </a:r>
            <a:r>
              <a:rPr lang="en-US" sz="2400" dirty="0">
                <a:solidFill>
                  <a:srgbClr val="0070C0"/>
                </a:solidFill>
              </a:rPr>
              <a:t>illusion of movement</a:t>
            </a:r>
            <a:r>
              <a:rPr lang="en-US" sz="2400" dirty="0"/>
              <a:t>. </a:t>
            </a:r>
          </a:p>
          <a:p>
            <a:r>
              <a:rPr lang="en-US" sz="2400" dirty="0"/>
              <a:t>3. The </a:t>
            </a:r>
            <a:r>
              <a:rPr lang="en-US" sz="2400" u="sng" dirty="0"/>
              <a:t>speed</a:t>
            </a:r>
            <a:r>
              <a:rPr lang="en-US" sz="2400" dirty="0"/>
              <a:t> at which the image changes is called the </a:t>
            </a:r>
            <a:r>
              <a:rPr lang="en-US" sz="2400" u="sng" dirty="0">
                <a:solidFill>
                  <a:srgbClr val="FF0000"/>
                </a:solidFill>
              </a:rPr>
              <a:t>frame rate</a:t>
            </a:r>
            <a:r>
              <a:rPr lang="en-US" sz="2400" dirty="0"/>
              <a:t>. </a:t>
            </a:r>
          </a:p>
          <a:p>
            <a:pPr lvl="1"/>
            <a:r>
              <a:rPr lang="en-US" dirty="0"/>
              <a:t>a) </a:t>
            </a:r>
            <a:r>
              <a:rPr lang="en-US" u="sng" dirty="0"/>
              <a:t>Movies on film </a:t>
            </a:r>
            <a:r>
              <a:rPr lang="en-US" dirty="0"/>
              <a:t>are delivered at </a:t>
            </a:r>
            <a:r>
              <a:rPr lang="en-US" u="sng" dirty="0"/>
              <a:t>24 frames per second</a:t>
            </a:r>
            <a:r>
              <a:rPr lang="en-US" dirty="0"/>
              <a:t> (</a:t>
            </a:r>
            <a:r>
              <a:rPr lang="en-US" dirty="0">
                <a:solidFill>
                  <a:srgbClr val="0070C0"/>
                </a:solidFill>
              </a:rPr>
              <a:t>fps</a:t>
            </a:r>
            <a:r>
              <a:rPr lang="en-US" dirty="0"/>
              <a:t>). </a:t>
            </a:r>
          </a:p>
          <a:p>
            <a:pPr lvl="1"/>
            <a:r>
              <a:rPr lang="en-US" sz="2200" dirty="0"/>
              <a:t>b) National Television Standards Committee (NTSC) television is delivered at </a:t>
            </a:r>
            <a:r>
              <a:rPr lang="en-US" sz="2200" u="sng" dirty="0"/>
              <a:t>30 fps</a:t>
            </a:r>
            <a:r>
              <a:rPr lang="en-US" sz="2200" dirty="0"/>
              <a:t>. </a:t>
            </a:r>
          </a:p>
        </p:txBody>
      </p:sp>
      <p:sp>
        <p:nvSpPr>
          <p:cNvPr id="4" name="Slide Number Placeholder 3"/>
          <p:cNvSpPr>
            <a:spLocks noGrp="1"/>
          </p:cNvSpPr>
          <p:nvPr>
            <p:ph type="sldNum" sz="quarter" idx="12"/>
          </p:nvPr>
        </p:nvSpPr>
        <p:spPr/>
        <p:txBody>
          <a:bodyPr/>
          <a:lstStyle/>
          <a:p>
            <a:pPr>
              <a:defRPr/>
            </a:pPr>
            <a:fld id="{39162A88-D2EC-4C46-A258-1B9D9674CB2A}" type="slidenum">
              <a:rPr lang="en-CA" smtClean="0"/>
              <a:pPr>
                <a:defRPr/>
              </a:pPr>
              <a:t>9</a:t>
            </a:fld>
            <a:endParaRPr lang="en-CA"/>
          </a:p>
        </p:txBody>
      </p:sp>
    </p:spTree>
    <p:extLst>
      <p:ext uri="{BB962C8B-B14F-4D97-AF65-F5344CB8AC3E}">
        <p14:creationId xmlns:p14="http://schemas.microsoft.com/office/powerpoint/2010/main" val="88897014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9|3|2.8|3.7|1.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21658</TotalTime>
  <Words>2061</Words>
  <Application>Microsoft Macintosh PowerPoint</Application>
  <PresentationFormat>On-screen Show (4:3)</PresentationFormat>
  <Paragraphs>249</Paragraphs>
  <Slides>40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Arial</vt:lpstr>
      <vt:lpstr>Calibri</vt:lpstr>
      <vt:lpstr>Courier New</vt:lpstr>
      <vt:lpstr>Times New Roman</vt:lpstr>
      <vt:lpstr>Verdana</vt:lpstr>
      <vt:lpstr>Wingdings</vt:lpstr>
      <vt:lpstr>Office Theme</vt:lpstr>
      <vt:lpstr>BTH645 - Multimedia Elements for User Interfaces</vt:lpstr>
      <vt:lpstr>Outline</vt:lpstr>
      <vt:lpstr>Animation</vt:lpstr>
      <vt:lpstr>PowerPoint Presentation</vt:lpstr>
      <vt:lpstr>PowerPoint Presentation</vt:lpstr>
      <vt:lpstr>PowerPoint Presentation</vt:lpstr>
      <vt:lpstr>PowerPoint Presentation</vt:lpstr>
      <vt:lpstr>PowerPoint Presentation</vt:lpstr>
      <vt:lpstr>How does animation work?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Types of Animation</vt:lpstr>
      <vt:lpstr>Types of Animation</vt:lpstr>
      <vt:lpstr>Types of Animation</vt:lpstr>
      <vt:lpstr>Types of Animation</vt:lpstr>
      <vt:lpstr>Types of Animation</vt:lpstr>
      <vt:lpstr>Types of Animation</vt:lpstr>
      <vt:lpstr>Types of Animation</vt:lpstr>
      <vt:lpstr>Types of Animation</vt:lpstr>
      <vt:lpstr>Types of Animation</vt:lpstr>
      <vt:lpstr>Areas that Animation is used</vt:lpstr>
      <vt:lpstr>Areas that Animation is used</vt:lpstr>
      <vt:lpstr>Areas that Animation is used</vt:lpstr>
      <vt:lpstr>Areas that Animation is used</vt:lpstr>
      <vt:lpstr>Areas that Animation is used</vt:lpstr>
      <vt:lpstr>Areas that Animation is used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Rebecca.Isowa</dc:creator>
  <cp:lastModifiedBy>Sunny Shi</cp:lastModifiedBy>
  <cp:revision>517</cp:revision>
  <cp:lastPrinted>2014-12-15T14:00:04Z</cp:lastPrinted>
  <dcterms:created xsi:type="dcterms:W3CDTF">2012-08-23T18:09:37Z</dcterms:created>
  <dcterms:modified xsi:type="dcterms:W3CDTF">2020-02-11T04:02:33Z</dcterms:modified>
</cp:coreProperties>
</file>